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71" r:id="rId3"/>
    <p:sldId id="400" r:id="rId4"/>
    <p:sldId id="371" r:id="rId5"/>
    <p:sldId id="418" r:id="rId6"/>
    <p:sldId id="409" r:id="rId7"/>
    <p:sldId id="408" r:id="rId8"/>
    <p:sldId id="348" r:id="rId9"/>
    <p:sldId id="402" r:id="rId10"/>
    <p:sldId id="403" r:id="rId11"/>
    <p:sldId id="405" r:id="rId12"/>
    <p:sldId id="406" r:id="rId13"/>
    <p:sldId id="401" r:id="rId14"/>
    <p:sldId id="404" r:id="rId15"/>
    <p:sldId id="419" r:id="rId16"/>
    <p:sldId id="407" r:id="rId17"/>
    <p:sldId id="420" r:id="rId18"/>
    <p:sldId id="422" r:id="rId19"/>
    <p:sldId id="423" r:id="rId20"/>
    <p:sldId id="424" r:id="rId21"/>
    <p:sldId id="410" r:id="rId22"/>
    <p:sldId id="431" r:id="rId23"/>
    <p:sldId id="430" r:id="rId24"/>
    <p:sldId id="429" r:id="rId25"/>
    <p:sldId id="428" r:id="rId26"/>
    <p:sldId id="427" r:id="rId27"/>
    <p:sldId id="426" r:id="rId28"/>
    <p:sldId id="425" r:id="rId2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jl, gemiddeld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Stijl, gemiddeld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034E78-7F5D-4C2E-B375-FC64B27BC917}" styleName="Stijl, donker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60"/>
  </p:normalViewPr>
  <p:slideViewPr>
    <p:cSldViewPr snapToGrid="0">
      <p:cViewPr varScale="1">
        <p:scale>
          <a:sx n="82" d="100"/>
          <a:sy n="82" d="100"/>
        </p:scale>
        <p:origin x="9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1407682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3200854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2299837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1249776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789686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733035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4134685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222729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1781783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978175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3/18/2023</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‹nr.›</a:t>
            </a:fld>
            <a:endParaRPr lang="en-US"/>
          </a:p>
        </p:txBody>
      </p:sp>
    </p:spTree>
    <p:extLst>
      <p:ext uri="{BB962C8B-B14F-4D97-AF65-F5344CB8AC3E}">
        <p14:creationId xmlns:p14="http://schemas.microsoft.com/office/powerpoint/2010/main" val="97664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3/18/2023</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‹nr.›</a:t>
            </a:fld>
            <a:endParaRPr lang="en-US"/>
          </a:p>
        </p:txBody>
      </p:sp>
    </p:spTree>
    <p:extLst>
      <p:ext uri="{BB962C8B-B14F-4D97-AF65-F5344CB8AC3E}">
        <p14:creationId xmlns:p14="http://schemas.microsoft.com/office/powerpoint/2010/main" val="2579635154"/>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el 1">
            <a:extLst>
              <a:ext uri="{FF2B5EF4-FFF2-40B4-BE49-F238E27FC236}">
                <a16:creationId xmlns:a16="http://schemas.microsoft.com/office/drawing/2014/main" id="{67941073-217A-5946-BD73-E457C00C772F}"/>
              </a:ext>
            </a:extLst>
          </p:cNvPr>
          <p:cNvSpPr>
            <a:spLocks noGrp="1"/>
          </p:cNvSpPr>
          <p:nvPr>
            <p:ph type="ctrTitle"/>
          </p:nvPr>
        </p:nvSpPr>
        <p:spPr>
          <a:xfrm>
            <a:off x="5578823" y="2789853"/>
            <a:ext cx="6434569" cy="2706565"/>
          </a:xfrm>
        </p:spPr>
        <p:txBody>
          <a:bodyPr>
            <a:normAutofit/>
          </a:bodyPr>
          <a:lstStyle/>
          <a:p>
            <a:r>
              <a:rPr lang="en-US" sz="2800" dirty="0"/>
              <a:t>A LOOK AT THE VALUATION OF G12 FX</a:t>
            </a:r>
            <a:br>
              <a:rPr lang="en-US" sz="2800" dirty="0"/>
            </a:br>
            <a:r>
              <a:rPr lang="en-US" sz="1600" i="1" dirty="0"/>
              <a:t>Behavioral Equilibrium Exchange Rate Models</a:t>
            </a:r>
            <a:endParaRPr lang="en-US" sz="1600" b="1" i="1" dirty="0"/>
          </a:p>
        </p:txBody>
      </p:sp>
      <p:pic>
        <p:nvPicPr>
          <p:cNvPr id="25" name="Picture 2" descr="Metal pendulum">
            <a:extLst>
              <a:ext uri="{FF2B5EF4-FFF2-40B4-BE49-F238E27FC236}">
                <a16:creationId xmlns:a16="http://schemas.microsoft.com/office/drawing/2014/main" id="{1E4A3BD6-D133-0BFF-F15E-4B7AFE2082BA}"/>
              </a:ext>
            </a:extLst>
          </p:cNvPr>
          <p:cNvPicPr>
            <a:picLocks noChangeAspect="1"/>
          </p:cNvPicPr>
          <p:nvPr/>
        </p:nvPicPr>
        <p:blipFill rotWithShape="1">
          <a:blip r:embed="rId2"/>
          <a:srcRect l="26495" r="15664"/>
          <a:stretch/>
        </p:blipFill>
        <p:spPr>
          <a:xfrm>
            <a:off x="0" y="0"/>
            <a:ext cx="5578823" cy="6028246"/>
          </a:xfrm>
          <a:custGeom>
            <a:avLst/>
            <a:gdLst/>
            <a:ahLst/>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p:spPr>
      </p:pic>
      <p:sp>
        <p:nvSpPr>
          <p:cNvPr id="10" name="Freeform: Shape 9">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4" name="Tekstvak 3">
            <a:extLst>
              <a:ext uri="{FF2B5EF4-FFF2-40B4-BE49-F238E27FC236}">
                <a16:creationId xmlns:a16="http://schemas.microsoft.com/office/drawing/2014/main" id="{9F744778-639C-1D4C-E04A-B3AAF303334C}"/>
              </a:ext>
            </a:extLst>
          </p:cNvPr>
          <p:cNvSpPr txBox="1"/>
          <p:nvPr/>
        </p:nvSpPr>
        <p:spPr>
          <a:xfrm>
            <a:off x="9121611" y="324942"/>
            <a:ext cx="2865119" cy="938719"/>
          </a:xfrm>
          <a:prstGeom prst="rect">
            <a:avLst/>
          </a:prstGeom>
          <a:noFill/>
        </p:spPr>
        <p:txBody>
          <a:bodyPr wrap="square" rtlCol="0">
            <a:spAutoFit/>
          </a:bodyPr>
          <a:lstStyle/>
          <a:p>
            <a:r>
              <a:rPr lang="en-US" sz="1100" dirty="0"/>
              <a:t>Hans </a:t>
            </a:r>
            <a:r>
              <a:rPr lang="en-US" sz="1100" dirty="0" err="1"/>
              <a:t>Heytens</a:t>
            </a:r>
            <a:endParaRPr lang="en-US" sz="1100" dirty="0"/>
          </a:p>
          <a:p>
            <a:r>
              <a:rPr lang="en-US" sz="1100" dirty="0"/>
              <a:t>hansheytens@hotmail.com</a:t>
            </a:r>
          </a:p>
          <a:p>
            <a:r>
              <a:rPr lang="en-US" sz="1100" dirty="0"/>
              <a:t>0032 469 19 22 26</a:t>
            </a:r>
          </a:p>
          <a:p>
            <a:endParaRPr lang="en-US" sz="1100" dirty="0"/>
          </a:p>
          <a:p>
            <a:r>
              <a:rPr lang="en-US" sz="1100" dirty="0"/>
              <a:t>Thomas </a:t>
            </a:r>
            <a:r>
              <a:rPr lang="en-US" sz="1100" dirty="0" err="1"/>
              <a:t>Dierckx</a:t>
            </a:r>
            <a:endParaRPr lang="en-US" sz="1100" dirty="0"/>
          </a:p>
        </p:txBody>
      </p:sp>
    </p:spTree>
    <p:extLst>
      <p:ext uri="{BB962C8B-B14F-4D97-AF65-F5344CB8AC3E}">
        <p14:creationId xmlns:p14="http://schemas.microsoft.com/office/powerpoint/2010/main" val="414862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A5598EB2-219F-6725-05D4-3FFE5D115176}"/>
              </a:ext>
            </a:extLst>
          </p:cNvPr>
          <p:cNvSpPr txBox="1"/>
          <p:nvPr/>
        </p:nvSpPr>
        <p:spPr>
          <a:xfrm>
            <a:off x="4997506" y="740865"/>
            <a:ext cx="6606073" cy="2462213"/>
          </a:xfrm>
          <a:prstGeom prst="rect">
            <a:avLst/>
          </a:prstGeom>
          <a:noFill/>
        </p:spPr>
        <p:txBody>
          <a:bodyPr wrap="square" rtlCol="0">
            <a:spAutoFit/>
          </a:bodyPr>
          <a:lstStyle/>
          <a:p>
            <a:pPr algn="just"/>
            <a:r>
              <a:rPr lang="en-US" sz="1400" b="1" dirty="0">
                <a:solidFill>
                  <a:schemeClr val="bg1"/>
                </a:solidFill>
              </a:rPr>
              <a:t>Some remarks:</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Upward trending yield differentials with USA:</a:t>
            </a:r>
          </a:p>
          <a:p>
            <a:pPr marL="742950" lvl="1" indent="-285750" algn="just">
              <a:buFont typeface="Arial" panose="020B0604020202020204" pitchFamily="34" charset="0"/>
              <a:buChar char="•"/>
            </a:pPr>
            <a:r>
              <a:rPr lang="en-US" sz="1400" dirty="0">
                <a:solidFill>
                  <a:schemeClr val="bg1"/>
                </a:solidFill>
              </a:rPr>
              <a:t>Euro area, UK</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Downward trending yield differentials with USA</a:t>
            </a:r>
          </a:p>
          <a:p>
            <a:pPr marL="742950" lvl="1" indent="-285750" algn="just">
              <a:buFont typeface="Arial" panose="020B0604020202020204" pitchFamily="34" charset="0"/>
              <a:buChar char="•"/>
            </a:pPr>
            <a:r>
              <a:rPr lang="en-US" sz="1400" dirty="0">
                <a:solidFill>
                  <a:schemeClr val="bg1"/>
                </a:solidFill>
              </a:rPr>
              <a:t>Canada, Japan Sweden, Switzerland, Australia</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Seem to be at turning point:</a:t>
            </a:r>
          </a:p>
          <a:p>
            <a:pPr marL="742950" lvl="1" indent="-285750" algn="just">
              <a:buFont typeface="Arial" panose="020B0604020202020204" pitchFamily="34" charset="0"/>
              <a:buChar char="•"/>
            </a:pPr>
            <a:r>
              <a:rPr lang="en-US" sz="1400" dirty="0">
                <a:solidFill>
                  <a:schemeClr val="bg1"/>
                </a:solidFill>
              </a:rPr>
              <a:t>CEE3 FX: Poland, Hungary, Czech</a:t>
            </a:r>
          </a:p>
          <a:p>
            <a:pPr marL="285750" indent="-285750" algn="just">
              <a:buFont typeface="Arial" panose="020B0604020202020204" pitchFamily="34" charset="0"/>
              <a:buChar char="•"/>
            </a:pPr>
            <a:endParaRPr lang="en-US" sz="1400" dirty="0">
              <a:solidFill>
                <a:schemeClr val="bg1"/>
              </a:solidFill>
            </a:endParaRPr>
          </a:p>
        </p:txBody>
      </p:sp>
      <p:pic>
        <p:nvPicPr>
          <p:cNvPr id="4" name="Afbeelding 3">
            <a:extLst>
              <a:ext uri="{FF2B5EF4-FFF2-40B4-BE49-F238E27FC236}">
                <a16:creationId xmlns:a16="http://schemas.microsoft.com/office/drawing/2014/main" id="{644331AC-EAAF-42D6-703A-5EA0FBBDFA5A}"/>
              </a:ext>
            </a:extLst>
          </p:cNvPr>
          <p:cNvPicPr>
            <a:picLocks noChangeAspect="1"/>
          </p:cNvPicPr>
          <p:nvPr/>
        </p:nvPicPr>
        <p:blipFill>
          <a:blip r:embed="rId2"/>
          <a:stretch>
            <a:fillRect/>
          </a:stretch>
        </p:blipFill>
        <p:spPr>
          <a:xfrm>
            <a:off x="299244" y="588986"/>
            <a:ext cx="4496691" cy="6221325"/>
          </a:xfrm>
          <a:prstGeom prst="rect">
            <a:avLst/>
          </a:prstGeom>
        </p:spPr>
      </p:pic>
      <p:sp>
        <p:nvSpPr>
          <p:cNvPr id="2" name="Tekstvak 1">
            <a:extLst>
              <a:ext uri="{FF2B5EF4-FFF2-40B4-BE49-F238E27FC236}">
                <a16:creationId xmlns:a16="http://schemas.microsoft.com/office/drawing/2014/main" id="{53E55E5A-498C-BB65-492A-E53863F2C693}"/>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DATA EXPLORATION – 10y </a:t>
            </a:r>
            <a:r>
              <a:rPr lang="nl-BE" b="1" dirty="0" err="1">
                <a:solidFill>
                  <a:schemeClr val="bg1"/>
                </a:solidFill>
              </a:rPr>
              <a:t>yield</a:t>
            </a:r>
            <a:r>
              <a:rPr lang="nl-BE" b="1" dirty="0">
                <a:solidFill>
                  <a:schemeClr val="bg1"/>
                </a:solidFill>
              </a:rPr>
              <a:t> </a:t>
            </a:r>
            <a:r>
              <a:rPr lang="nl-BE" b="1" dirty="0" err="1">
                <a:solidFill>
                  <a:schemeClr val="bg1"/>
                </a:solidFill>
              </a:rPr>
              <a:t>differential</a:t>
            </a:r>
            <a:endParaRPr lang="nl-BE" b="1" dirty="0">
              <a:solidFill>
                <a:schemeClr val="bg1"/>
              </a:solidFill>
            </a:endParaRPr>
          </a:p>
        </p:txBody>
      </p:sp>
    </p:spTree>
    <p:extLst>
      <p:ext uri="{BB962C8B-B14F-4D97-AF65-F5344CB8AC3E}">
        <p14:creationId xmlns:p14="http://schemas.microsoft.com/office/powerpoint/2010/main" val="2215244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A5598EB2-219F-6725-05D4-3FFE5D115176}"/>
              </a:ext>
            </a:extLst>
          </p:cNvPr>
          <p:cNvSpPr txBox="1"/>
          <p:nvPr/>
        </p:nvSpPr>
        <p:spPr>
          <a:xfrm>
            <a:off x="5286683" y="815510"/>
            <a:ext cx="6606073" cy="3323987"/>
          </a:xfrm>
          <a:prstGeom prst="rect">
            <a:avLst/>
          </a:prstGeom>
          <a:noFill/>
        </p:spPr>
        <p:txBody>
          <a:bodyPr wrap="square" rtlCol="0">
            <a:spAutoFit/>
          </a:bodyPr>
          <a:lstStyle/>
          <a:p>
            <a:pPr algn="just"/>
            <a:r>
              <a:rPr lang="en-US" sz="1400" b="1" dirty="0">
                <a:solidFill>
                  <a:schemeClr val="bg1"/>
                </a:solidFill>
              </a:rPr>
              <a:t>Some remarks:</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EUR: relative cpi index long term downtrend versus US, recently: upticks</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Currency pairs with structural downtrends in relative CPI index versus USA which could lead to more structural competitiveness versus USA and structural support for the domestic currency in the long run: </a:t>
            </a:r>
          </a:p>
          <a:p>
            <a:pPr marL="742950" lvl="1" indent="-285750" algn="just">
              <a:buFont typeface="Arial" panose="020B0604020202020204" pitchFamily="34" charset="0"/>
              <a:buChar char="•"/>
            </a:pPr>
            <a:r>
              <a:rPr lang="en-US" sz="1400" dirty="0">
                <a:solidFill>
                  <a:schemeClr val="bg1"/>
                </a:solidFill>
              </a:rPr>
              <a:t>Euro Area, Canada, Japan, Sweden (except lately strong upticks), Switzerland</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Structural long-term inflators versus USA</a:t>
            </a:r>
          </a:p>
          <a:p>
            <a:pPr marL="742950" lvl="1" indent="-285750" algn="just">
              <a:buFont typeface="Arial" panose="020B0604020202020204" pitchFamily="34" charset="0"/>
              <a:buChar char="•"/>
            </a:pPr>
            <a:r>
              <a:rPr lang="en-US" sz="1400" dirty="0">
                <a:solidFill>
                  <a:schemeClr val="bg1"/>
                </a:solidFill>
              </a:rPr>
              <a:t>Poland, Hungary, Czech</a:t>
            </a:r>
          </a:p>
          <a:p>
            <a:pPr marL="742950" lvl="1"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endParaRPr lang="en-US" sz="1400" dirty="0">
              <a:solidFill>
                <a:schemeClr val="bg1"/>
              </a:solidFill>
            </a:endParaRPr>
          </a:p>
        </p:txBody>
      </p:sp>
      <p:pic>
        <p:nvPicPr>
          <p:cNvPr id="5" name="Afbeelding 4">
            <a:extLst>
              <a:ext uri="{FF2B5EF4-FFF2-40B4-BE49-F238E27FC236}">
                <a16:creationId xmlns:a16="http://schemas.microsoft.com/office/drawing/2014/main" id="{4BB7256C-9789-5CC0-588B-196984A7182D}"/>
              </a:ext>
            </a:extLst>
          </p:cNvPr>
          <p:cNvPicPr>
            <a:picLocks noChangeAspect="1"/>
          </p:cNvPicPr>
          <p:nvPr/>
        </p:nvPicPr>
        <p:blipFill>
          <a:blip r:embed="rId2"/>
          <a:stretch>
            <a:fillRect/>
          </a:stretch>
        </p:blipFill>
        <p:spPr>
          <a:xfrm>
            <a:off x="192405" y="588986"/>
            <a:ext cx="4967423" cy="5982909"/>
          </a:xfrm>
          <a:prstGeom prst="rect">
            <a:avLst/>
          </a:prstGeom>
        </p:spPr>
      </p:pic>
      <p:sp>
        <p:nvSpPr>
          <p:cNvPr id="2" name="Tekstvak 1">
            <a:extLst>
              <a:ext uri="{FF2B5EF4-FFF2-40B4-BE49-F238E27FC236}">
                <a16:creationId xmlns:a16="http://schemas.microsoft.com/office/drawing/2014/main" id="{EDF835BE-73E0-EE01-9CC4-2953CF384754}"/>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DATA EXPLORATION – </a:t>
            </a:r>
            <a:r>
              <a:rPr lang="nl-BE" b="1" dirty="0" err="1">
                <a:solidFill>
                  <a:schemeClr val="bg1"/>
                </a:solidFill>
              </a:rPr>
              <a:t>relative</a:t>
            </a:r>
            <a:r>
              <a:rPr lang="nl-BE" b="1" dirty="0">
                <a:solidFill>
                  <a:schemeClr val="bg1"/>
                </a:solidFill>
              </a:rPr>
              <a:t> CPI-index</a:t>
            </a:r>
          </a:p>
        </p:txBody>
      </p:sp>
    </p:spTree>
    <p:extLst>
      <p:ext uri="{BB962C8B-B14F-4D97-AF65-F5344CB8AC3E}">
        <p14:creationId xmlns:p14="http://schemas.microsoft.com/office/powerpoint/2010/main" val="1888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A5598EB2-219F-6725-05D4-3FFE5D115176}"/>
              </a:ext>
            </a:extLst>
          </p:cNvPr>
          <p:cNvSpPr txBox="1"/>
          <p:nvPr/>
        </p:nvSpPr>
        <p:spPr>
          <a:xfrm>
            <a:off x="5286683" y="815510"/>
            <a:ext cx="6606073" cy="1815882"/>
          </a:xfrm>
          <a:prstGeom prst="rect">
            <a:avLst/>
          </a:prstGeom>
          <a:noFill/>
        </p:spPr>
        <p:txBody>
          <a:bodyPr wrap="square" rtlCol="0">
            <a:spAutoFit/>
          </a:bodyPr>
          <a:lstStyle/>
          <a:p>
            <a:pPr algn="just"/>
            <a:r>
              <a:rPr lang="en-US" sz="1400" b="1" dirty="0">
                <a:solidFill>
                  <a:schemeClr val="bg1"/>
                </a:solidFill>
              </a:rPr>
              <a:t>Some remarks:</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Long-term structural downward trends in relative productivity versus USA:</a:t>
            </a:r>
          </a:p>
          <a:p>
            <a:pPr marL="742950" lvl="1" indent="-285750" algn="just">
              <a:buFont typeface="Arial" panose="020B0604020202020204" pitchFamily="34" charset="0"/>
              <a:buChar char="•"/>
            </a:pPr>
            <a:r>
              <a:rPr lang="en-US" sz="1400" dirty="0">
                <a:solidFill>
                  <a:schemeClr val="bg1"/>
                </a:solidFill>
              </a:rPr>
              <a:t>Euro area, Canada, Japan, Norway, Switzerland, Australia, </a:t>
            </a:r>
          </a:p>
          <a:p>
            <a:pPr marL="742950" lvl="1" indent="-285750" algn="just">
              <a:buFont typeface="Arial" panose="020B0604020202020204" pitchFamily="34" charset="0"/>
              <a:buChar char="•"/>
            </a:pPr>
            <a:r>
              <a:rPr lang="en-US" sz="1400" dirty="0">
                <a:solidFill>
                  <a:schemeClr val="bg1"/>
                </a:solidFill>
              </a:rPr>
              <a:t>Hence the word: KING DOLLAR</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Structural upward trends:</a:t>
            </a:r>
          </a:p>
          <a:p>
            <a:pPr marL="742950" lvl="1" indent="-285750" algn="just">
              <a:buFont typeface="Arial" panose="020B0604020202020204" pitchFamily="34" charset="0"/>
              <a:buChar char="•"/>
            </a:pPr>
            <a:r>
              <a:rPr lang="en-US" sz="1400" dirty="0">
                <a:solidFill>
                  <a:schemeClr val="bg1"/>
                </a:solidFill>
              </a:rPr>
              <a:t>Poland</a:t>
            </a:r>
          </a:p>
        </p:txBody>
      </p:sp>
      <p:pic>
        <p:nvPicPr>
          <p:cNvPr id="6" name="Afbeelding 5">
            <a:extLst>
              <a:ext uri="{FF2B5EF4-FFF2-40B4-BE49-F238E27FC236}">
                <a16:creationId xmlns:a16="http://schemas.microsoft.com/office/drawing/2014/main" id="{6D37E749-22DD-DD4E-B2D2-356301AA4958}"/>
              </a:ext>
            </a:extLst>
          </p:cNvPr>
          <p:cNvPicPr>
            <a:picLocks noChangeAspect="1"/>
          </p:cNvPicPr>
          <p:nvPr/>
        </p:nvPicPr>
        <p:blipFill>
          <a:blip r:embed="rId2"/>
          <a:stretch>
            <a:fillRect/>
          </a:stretch>
        </p:blipFill>
        <p:spPr>
          <a:xfrm>
            <a:off x="205938" y="588986"/>
            <a:ext cx="4907238" cy="6057737"/>
          </a:xfrm>
          <a:prstGeom prst="rect">
            <a:avLst/>
          </a:prstGeom>
        </p:spPr>
      </p:pic>
      <p:sp>
        <p:nvSpPr>
          <p:cNvPr id="2" name="Tekstvak 1">
            <a:extLst>
              <a:ext uri="{FF2B5EF4-FFF2-40B4-BE49-F238E27FC236}">
                <a16:creationId xmlns:a16="http://schemas.microsoft.com/office/drawing/2014/main" id="{F8B61360-E807-0F9C-8987-58C541206730}"/>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DATA EXPLORATION – </a:t>
            </a:r>
            <a:r>
              <a:rPr lang="nl-BE" b="1" dirty="0" err="1">
                <a:solidFill>
                  <a:schemeClr val="bg1"/>
                </a:solidFill>
              </a:rPr>
              <a:t>relative</a:t>
            </a:r>
            <a:r>
              <a:rPr lang="nl-BE" b="1" dirty="0">
                <a:solidFill>
                  <a:schemeClr val="bg1"/>
                </a:solidFill>
              </a:rPr>
              <a:t> </a:t>
            </a:r>
            <a:r>
              <a:rPr lang="nl-BE" b="1" dirty="0" err="1">
                <a:solidFill>
                  <a:schemeClr val="bg1"/>
                </a:solidFill>
              </a:rPr>
              <a:t>productivity</a:t>
            </a:r>
            <a:r>
              <a:rPr lang="nl-BE" b="1" dirty="0">
                <a:solidFill>
                  <a:schemeClr val="bg1"/>
                </a:solidFill>
              </a:rPr>
              <a:t> index (</a:t>
            </a:r>
            <a:r>
              <a:rPr lang="nl-BE" b="1" dirty="0" err="1">
                <a:solidFill>
                  <a:schemeClr val="bg1"/>
                </a:solidFill>
              </a:rPr>
              <a:t>Balassa-Samuelson</a:t>
            </a:r>
            <a:r>
              <a:rPr lang="nl-BE" b="1" dirty="0">
                <a:solidFill>
                  <a:schemeClr val="bg1"/>
                </a:solidFill>
              </a:rPr>
              <a:t>)</a:t>
            </a:r>
          </a:p>
        </p:txBody>
      </p:sp>
    </p:spTree>
    <p:extLst>
      <p:ext uri="{BB962C8B-B14F-4D97-AF65-F5344CB8AC3E}">
        <p14:creationId xmlns:p14="http://schemas.microsoft.com/office/powerpoint/2010/main" val="4222050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84FE3B55-49C2-B174-D394-1C5A7FC0D2B2}"/>
              </a:ext>
            </a:extLst>
          </p:cNvPr>
          <p:cNvSpPr txBox="1"/>
          <p:nvPr/>
        </p:nvSpPr>
        <p:spPr>
          <a:xfrm>
            <a:off x="69681" y="546200"/>
            <a:ext cx="3793190" cy="646331"/>
          </a:xfrm>
          <a:prstGeom prst="rect">
            <a:avLst/>
          </a:prstGeom>
          <a:solidFill>
            <a:schemeClr val="tx2"/>
          </a:solidFill>
        </p:spPr>
        <p:txBody>
          <a:bodyPr wrap="square" rtlCol="0">
            <a:spAutoFit/>
          </a:bodyPr>
          <a:lstStyle/>
          <a:p>
            <a:pPr algn="ctr"/>
            <a:r>
              <a:rPr lang="en-US" sz="900" b="1" dirty="0">
                <a:solidFill>
                  <a:schemeClr val="bg1"/>
                </a:solidFill>
              </a:rPr>
              <a:t>Log(</a:t>
            </a:r>
            <a:r>
              <a:rPr lang="en-US" sz="900" b="1" dirty="0" err="1">
                <a:solidFill>
                  <a:schemeClr val="bg1"/>
                </a:solidFill>
              </a:rPr>
              <a:t>fx</a:t>
            </a:r>
            <a:r>
              <a:rPr lang="en-US" sz="900" b="1" dirty="0">
                <a:solidFill>
                  <a:schemeClr val="bg1"/>
                </a:solidFill>
              </a:rPr>
              <a:t>) versus log(relative terms of trade)</a:t>
            </a:r>
          </a:p>
          <a:p>
            <a:pPr algn="ctr"/>
            <a:r>
              <a:rPr lang="en-US" sz="900" b="1" dirty="0">
                <a:solidFill>
                  <a:schemeClr val="bg1"/>
                </a:solidFill>
              </a:rPr>
              <a:t> for 12 currencies</a:t>
            </a:r>
          </a:p>
          <a:p>
            <a:pPr algn="ctr"/>
            <a:r>
              <a:rPr lang="en-US" sz="900" b="1" dirty="0">
                <a:solidFill>
                  <a:schemeClr val="bg1"/>
                </a:solidFill>
              </a:rPr>
              <a:t>(should notice </a:t>
            </a:r>
            <a:r>
              <a:rPr lang="en-US" sz="900" b="1" dirty="0">
                <a:solidFill>
                  <a:srgbClr val="00B050"/>
                </a:solidFill>
              </a:rPr>
              <a:t>positive</a:t>
            </a:r>
            <a:r>
              <a:rPr lang="en-US" sz="900" b="1" dirty="0">
                <a:solidFill>
                  <a:schemeClr val="bg1"/>
                </a:solidFill>
              </a:rPr>
              <a:t> correlation on average)</a:t>
            </a:r>
          </a:p>
          <a:p>
            <a:pPr algn="ctr"/>
            <a:endParaRPr lang="en-US" sz="900" b="1" dirty="0">
              <a:solidFill>
                <a:schemeClr val="bg1"/>
              </a:solidFill>
            </a:endParaRPr>
          </a:p>
        </p:txBody>
      </p:sp>
      <p:pic>
        <p:nvPicPr>
          <p:cNvPr id="9" name="Afbeelding 8">
            <a:extLst>
              <a:ext uri="{FF2B5EF4-FFF2-40B4-BE49-F238E27FC236}">
                <a16:creationId xmlns:a16="http://schemas.microsoft.com/office/drawing/2014/main" id="{7FEBC4BF-78E9-9E39-EB68-46B28F552F20}"/>
              </a:ext>
            </a:extLst>
          </p:cNvPr>
          <p:cNvPicPr>
            <a:picLocks noChangeAspect="1"/>
          </p:cNvPicPr>
          <p:nvPr/>
        </p:nvPicPr>
        <p:blipFill>
          <a:blip r:embed="rId2"/>
          <a:stretch>
            <a:fillRect/>
          </a:stretch>
        </p:blipFill>
        <p:spPr>
          <a:xfrm>
            <a:off x="69681" y="1324947"/>
            <a:ext cx="4021593" cy="5201432"/>
          </a:xfrm>
          <a:prstGeom prst="rect">
            <a:avLst/>
          </a:prstGeom>
        </p:spPr>
      </p:pic>
      <p:pic>
        <p:nvPicPr>
          <p:cNvPr id="11" name="Afbeelding 10">
            <a:extLst>
              <a:ext uri="{FF2B5EF4-FFF2-40B4-BE49-F238E27FC236}">
                <a16:creationId xmlns:a16="http://schemas.microsoft.com/office/drawing/2014/main" id="{7E3AED50-D54F-4EC0-4B50-D62813C1A303}"/>
              </a:ext>
            </a:extLst>
          </p:cNvPr>
          <p:cNvPicPr>
            <a:picLocks noChangeAspect="1"/>
          </p:cNvPicPr>
          <p:nvPr/>
        </p:nvPicPr>
        <p:blipFill>
          <a:blip r:embed="rId3"/>
          <a:stretch>
            <a:fillRect/>
          </a:stretch>
        </p:blipFill>
        <p:spPr>
          <a:xfrm>
            <a:off x="4094210" y="1291205"/>
            <a:ext cx="4006518" cy="5441152"/>
          </a:xfrm>
          <a:prstGeom prst="rect">
            <a:avLst/>
          </a:prstGeom>
        </p:spPr>
      </p:pic>
      <p:sp>
        <p:nvSpPr>
          <p:cNvPr id="12" name="Tekstvak 11">
            <a:extLst>
              <a:ext uri="{FF2B5EF4-FFF2-40B4-BE49-F238E27FC236}">
                <a16:creationId xmlns:a16="http://schemas.microsoft.com/office/drawing/2014/main" id="{39078315-7ADD-B5F9-FBB9-AED0D7A29ABD}"/>
              </a:ext>
            </a:extLst>
          </p:cNvPr>
          <p:cNvSpPr txBox="1"/>
          <p:nvPr/>
        </p:nvSpPr>
        <p:spPr>
          <a:xfrm>
            <a:off x="4105653" y="554692"/>
            <a:ext cx="3793190" cy="646331"/>
          </a:xfrm>
          <a:prstGeom prst="rect">
            <a:avLst/>
          </a:prstGeom>
          <a:solidFill>
            <a:schemeClr val="tx2"/>
          </a:solidFill>
        </p:spPr>
        <p:txBody>
          <a:bodyPr wrap="square" rtlCol="0">
            <a:spAutoFit/>
          </a:bodyPr>
          <a:lstStyle/>
          <a:p>
            <a:pPr algn="ctr"/>
            <a:r>
              <a:rPr lang="en-US" sz="900" b="1" dirty="0">
                <a:solidFill>
                  <a:schemeClr val="bg1"/>
                </a:solidFill>
              </a:rPr>
              <a:t>Log(</a:t>
            </a:r>
            <a:r>
              <a:rPr lang="en-US" sz="900" b="1" dirty="0" err="1">
                <a:solidFill>
                  <a:schemeClr val="bg1"/>
                </a:solidFill>
              </a:rPr>
              <a:t>fx</a:t>
            </a:r>
            <a:r>
              <a:rPr lang="en-US" sz="900" b="1" dirty="0">
                <a:solidFill>
                  <a:schemeClr val="bg1"/>
                </a:solidFill>
              </a:rPr>
              <a:t>) versus log(relative gross fixed capital % </a:t>
            </a:r>
            <a:r>
              <a:rPr lang="en-US" sz="900" b="1" dirty="0" err="1">
                <a:solidFill>
                  <a:schemeClr val="bg1"/>
                </a:solidFill>
              </a:rPr>
              <a:t>gdp</a:t>
            </a:r>
            <a:r>
              <a:rPr lang="en-US" sz="900" b="1" dirty="0">
                <a:solidFill>
                  <a:schemeClr val="bg1"/>
                </a:solidFill>
              </a:rPr>
              <a:t>) </a:t>
            </a:r>
          </a:p>
          <a:p>
            <a:pPr algn="ctr"/>
            <a:r>
              <a:rPr lang="en-US" sz="900" b="1" dirty="0">
                <a:solidFill>
                  <a:schemeClr val="bg1"/>
                </a:solidFill>
              </a:rPr>
              <a:t>for 12 currencies</a:t>
            </a:r>
          </a:p>
          <a:p>
            <a:pPr algn="ctr"/>
            <a:r>
              <a:rPr lang="en-US" sz="900" b="1" dirty="0">
                <a:solidFill>
                  <a:schemeClr val="bg1"/>
                </a:solidFill>
              </a:rPr>
              <a:t>(should notice </a:t>
            </a:r>
            <a:r>
              <a:rPr lang="en-US" sz="900" b="1" dirty="0">
                <a:solidFill>
                  <a:srgbClr val="00B050"/>
                </a:solidFill>
              </a:rPr>
              <a:t>positive</a:t>
            </a:r>
            <a:r>
              <a:rPr lang="en-US" sz="900" b="1" dirty="0">
                <a:solidFill>
                  <a:schemeClr val="bg1"/>
                </a:solidFill>
              </a:rPr>
              <a:t> correlation on average)</a:t>
            </a:r>
          </a:p>
          <a:p>
            <a:pPr algn="ctr"/>
            <a:endParaRPr lang="en-US" sz="900" b="1" dirty="0">
              <a:solidFill>
                <a:schemeClr val="bg1"/>
              </a:solidFill>
            </a:endParaRPr>
          </a:p>
        </p:txBody>
      </p:sp>
      <p:pic>
        <p:nvPicPr>
          <p:cNvPr id="14" name="Afbeelding 13">
            <a:extLst>
              <a:ext uri="{FF2B5EF4-FFF2-40B4-BE49-F238E27FC236}">
                <a16:creationId xmlns:a16="http://schemas.microsoft.com/office/drawing/2014/main" id="{1ED5BDD1-26EF-D8F3-A886-1A5FFBC24353}"/>
              </a:ext>
            </a:extLst>
          </p:cNvPr>
          <p:cNvPicPr>
            <a:picLocks noChangeAspect="1"/>
          </p:cNvPicPr>
          <p:nvPr/>
        </p:nvPicPr>
        <p:blipFill>
          <a:blip r:embed="rId4"/>
          <a:stretch>
            <a:fillRect/>
          </a:stretch>
        </p:blipFill>
        <p:spPr>
          <a:xfrm>
            <a:off x="8100728" y="1290038"/>
            <a:ext cx="3915864" cy="5296359"/>
          </a:xfrm>
          <a:prstGeom prst="rect">
            <a:avLst/>
          </a:prstGeom>
        </p:spPr>
      </p:pic>
      <p:sp>
        <p:nvSpPr>
          <p:cNvPr id="15" name="Tekstvak 14">
            <a:extLst>
              <a:ext uri="{FF2B5EF4-FFF2-40B4-BE49-F238E27FC236}">
                <a16:creationId xmlns:a16="http://schemas.microsoft.com/office/drawing/2014/main" id="{B285F522-1A5A-AF1C-2BFD-705A65171698}"/>
              </a:ext>
            </a:extLst>
          </p:cNvPr>
          <p:cNvSpPr txBox="1"/>
          <p:nvPr/>
        </p:nvSpPr>
        <p:spPr>
          <a:xfrm>
            <a:off x="8141625" y="553525"/>
            <a:ext cx="3793190" cy="646331"/>
          </a:xfrm>
          <a:prstGeom prst="rect">
            <a:avLst/>
          </a:prstGeom>
          <a:solidFill>
            <a:schemeClr val="tx2"/>
          </a:solidFill>
        </p:spPr>
        <p:txBody>
          <a:bodyPr wrap="square" rtlCol="0">
            <a:spAutoFit/>
          </a:bodyPr>
          <a:lstStyle/>
          <a:p>
            <a:pPr algn="ctr"/>
            <a:r>
              <a:rPr lang="en-US" sz="900" b="1" dirty="0">
                <a:solidFill>
                  <a:schemeClr val="bg1"/>
                </a:solidFill>
              </a:rPr>
              <a:t>Log(</a:t>
            </a:r>
            <a:r>
              <a:rPr lang="en-US" sz="900" b="1" dirty="0" err="1">
                <a:solidFill>
                  <a:schemeClr val="bg1"/>
                </a:solidFill>
              </a:rPr>
              <a:t>fx</a:t>
            </a:r>
            <a:r>
              <a:rPr lang="en-US" sz="900" b="1" dirty="0">
                <a:solidFill>
                  <a:schemeClr val="bg1"/>
                </a:solidFill>
              </a:rPr>
              <a:t>) versus 10y yield differential </a:t>
            </a:r>
          </a:p>
          <a:p>
            <a:pPr algn="ctr"/>
            <a:r>
              <a:rPr lang="en-US" sz="900" b="1" dirty="0">
                <a:solidFill>
                  <a:schemeClr val="bg1"/>
                </a:solidFill>
              </a:rPr>
              <a:t>for 12 currencies</a:t>
            </a:r>
          </a:p>
          <a:p>
            <a:pPr algn="ctr"/>
            <a:r>
              <a:rPr lang="en-US" sz="900" b="1" dirty="0">
                <a:solidFill>
                  <a:schemeClr val="bg1"/>
                </a:solidFill>
              </a:rPr>
              <a:t>(should notice </a:t>
            </a:r>
            <a:r>
              <a:rPr lang="en-US" sz="900" b="1" dirty="0">
                <a:solidFill>
                  <a:srgbClr val="00B050"/>
                </a:solidFill>
              </a:rPr>
              <a:t>positive</a:t>
            </a:r>
            <a:r>
              <a:rPr lang="en-US" sz="900" b="1" dirty="0">
                <a:solidFill>
                  <a:schemeClr val="bg1"/>
                </a:solidFill>
              </a:rPr>
              <a:t> correlation on average)</a:t>
            </a:r>
          </a:p>
          <a:p>
            <a:pPr algn="ctr"/>
            <a:endParaRPr lang="en-US" sz="900" b="1" dirty="0">
              <a:solidFill>
                <a:schemeClr val="bg1"/>
              </a:solidFill>
            </a:endParaRPr>
          </a:p>
        </p:txBody>
      </p:sp>
      <p:sp>
        <p:nvSpPr>
          <p:cNvPr id="2" name="Tekstvak 1">
            <a:extLst>
              <a:ext uri="{FF2B5EF4-FFF2-40B4-BE49-F238E27FC236}">
                <a16:creationId xmlns:a16="http://schemas.microsoft.com/office/drawing/2014/main" id="{7B3C66D7-4992-7B31-9A9D-3094AFB502C5}"/>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DATA EXPLORATION – </a:t>
            </a:r>
            <a:r>
              <a:rPr lang="nl-BE" b="1" dirty="0" err="1">
                <a:solidFill>
                  <a:schemeClr val="bg1"/>
                </a:solidFill>
              </a:rPr>
              <a:t>scatter</a:t>
            </a:r>
            <a:r>
              <a:rPr lang="nl-BE" b="1" dirty="0">
                <a:solidFill>
                  <a:schemeClr val="bg1"/>
                </a:solidFill>
              </a:rPr>
              <a:t> plots</a:t>
            </a:r>
          </a:p>
        </p:txBody>
      </p:sp>
    </p:spTree>
    <p:extLst>
      <p:ext uri="{BB962C8B-B14F-4D97-AF65-F5344CB8AC3E}">
        <p14:creationId xmlns:p14="http://schemas.microsoft.com/office/powerpoint/2010/main" val="1253541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84FE3B55-49C2-B174-D394-1C5A7FC0D2B2}"/>
              </a:ext>
            </a:extLst>
          </p:cNvPr>
          <p:cNvSpPr txBox="1"/>
          <p:nvPr/>
        </p:nvSpPr>
        <p:spPr>
          <a:xfrm>
            <a:off x="265528" y="672639"/>
            <a:ext cx="4225800" cy="507831"/>
          </a:xfrm>
          <a:prstGeom prst="rect">
            <a:avLst/>
          </a:prstGeom>
          <a:solidFill>
            <a:schemeClr val="tx2"/>
          </a:solidFill>
        </p:spPr>
        <p:txBody>
          <a:bodyPr wrap="square" rtlCol="0">
            <a:spAutoFit/>
          </a:bodyPr>
          <a:lstStyle/>
          <a:p>
            <a:pPr algn="ctr"/>
            <a:r>
              <a:rPr lang="en-US" sz="900" b="1" dirty="0">
                <a:solidFill>
                  <a:schemeClr val="bg1"/>
                </a:solidFill>
              </a:rPr>
              <a:t>Log(</a:t>
            </a:r>
            <a:r>
              <a:rPr lang="en-US" sz="900" b="1" dirty="0" err="1">
                <a:solidFill>
                  <a:schemeClr val="bg1"/>
                </a:solidFill>
              </a:rPr>
              <a:t>fx</a:t>
            </a:r>
            <a:r>
              <a:rPr lang="en-US" sz="900" b="1" dirty="0">
                <a:solidFill>
                  <a:schemeClr val="bg1"/>
                </a:solidFill>
              </a:rPr>
              <a:t>) versus log(relative CPI-index)</a:t>
            </a:r>
          </a:p>
          <a:p>
            <a:pPr algn="ctr"/>
            <a:r>
              <a:rPr lang="en-US" sz="900" b="1" dirty="0">
                <a:solidFill>
                  <a:schemeClr val="bg1"/>
                </a:solidFill>
              </a:rPr>
              <a:t> for 12 currencies </a:t>
            </a:r>
          </a:p>
          <a:p>
            <a:pPr algn="ctr"/>
            <a:r>
              <a:rPr lang="en-US" sz="900" b="1" dirty="0">
                <a:solidFill>
                  <a:schemeClr val="bg1"/>
                </a:solidFill>
              </a:rPr>
              <a:t>(should notice </a:t>
            </a:r>
            <a:r>
              <a:rPr lang="en-US" sz="900" b="1" dirty="0">
                <a:solidFill>
                  <a:srgbClr val="FF0000"/>
                </a:solidFill>
              </a:rPr>
              <a:t>negative</a:t>
            </a:r>
            <a:r>
              <a:rPr lang="en-US" sz="900" b="1" dirty="0">
                <a:solidFill>
                  <a:schemeClr val="bg1"/>
                </a:solidFill>
              </a:rPr>
              <a:t> correlation on average)</a:t>
            </a:r>
          </a:p>
        </p:txBody>
      </p:sp>
      <p:sp>
        <p:nvSpPr>
          <p:cNvPr id="12" name="Tekstvak 11">
            <a:extLst>
              <a:ext uri="{FF2B5EF4-FFF2-40B4-BE49-F238E27FC236}">
                <a16:creationId xmlns:a16="http://schemas.microsoft.com/office/drawing/2014/main" id="{39078315-7ADD-B5F9-FBB9-AED0D7A29ABD}"/>
              </a:ext>
            </a:extLst>
          </p:cNvPr>
          <p:cNvSpPr txBox="1"/>
          <p:nvPr/>
        </p:nvSpPr>
        <p:spPr>
          <a:xfrm>
            <a:off x="5058552" y="672639"/>
            <a:ext cx="4225800" cy="507831"/>
          </a:xfrm>
          <a:prstGeom prst="rect">
            <a:avLst/>
          </a:prstGeom>
          <a:solidFill>
            <a:schemeClr val="tx2"/>
          </a:solidFill>
        </p:spPr>
        <p:txBody>
          <a:bodyPr wrap="square" rtlCol="0">
            <a:spAutoFit/>
          </a:bodyPr>
          <a:lstStyle/>
          <a:p>
            <a:pPr algn="ctr"/>
            <a:r>
              <a:rPr lang="en-US" sz="900" b="1" dirty="0">
                <a:solidFill>
                  <a:schemeClr val="bg1"/>
                </a:solidFill>
              </a:rPr>
              <a:t>Log(</a:t>
            </a:r>
            <a:r>
              <a:rPr lang="en-US" sz="900" b="1" dirty="0" err="1">
                <a:solidFill>
                  <a:schemeClr val="bg1"/>
                </a:solidFill>
              </a:rPr>
              <a:t>fx</a:t>
            </a:r>
            <a:r>
              <a:rPr lang="en-US" sz="900" b="1" dirty="0">
                <a:solidFill>
                  <a:schemeClr val="bg1"/>
                </a:solidFill>
              </a:rPr>
              <a:t>) versus log(relative productivity-index) </a:t>
            </a:r>
          </a:p>
          <a:p>
            <a:pPr algn="ctr"/>
            <a:r>
              <a:rPr lang="en-US" sz="900" b="1" dirty="0">
                <a:solidFill>
                  <a:schemeClr val="bg1"/>
                </a:solidFill>
              </a:rPr>
              <a:t>for 12 currencies</a:t>
            </a:r>
          </a:p>
          <a:p>
            <a:pPr algn="ctr"/>
            <a:r>
              <a:rPr lang="en-US" sz="900" b="1" dirty="0">
                <a:solidFill>
                  <a:schemeClr val="bg1"/>
                </a:solidFill>
              </a:rPr>
              <a:t>(should notice </a:t>
            </a:r>
            <a:r>
              <a:rPr lang="en-US" sz="900" b="1" dirty="0">
                <a:solidFill>
                  <a:srgbClr val="00B050"/>
                </a:solidFill>
              </a:rPr>
              <a:t>positive</a:t>
            </a:r>
            <a:r>
              <a:rPr lang="en-US" sz="900" b="1" dirty="0">
                <a:solidFill>
                  <a:schemeClr val="bg1"/>
                </a:solidFill>
              </a:rPr>
              <a:t> correlation on average)</a:t>
            </a:r>
          </a:p>
        </p:txBody>
      </p:sp>
      <p:pic>
        <p:nvPicPr>
          <p:cNvPr id="4" name="Afbeelding 3">
            <a:extLst>
              <a:ext uri="{FF2B5EF4-FFF2-40B4-BE49-F238E27FC236}">
                <a16:creationId xmlns:a16="http://schemas.microsoft.com/office/drawing/2014/main" id="{085DA58E-C858-ED42-31CD-E2190D07B658}"/>
              </a:ext>
            </a:extLst>
          </p:cNvPr>
          <p:cNvPicPr>
            <a:picLocks noChangeAspect="1"/>
          </p:cNvPicPr>
          <p:nvPr/>
        </p:nvPicPr>
        <p:blipFill>
          <a:blip r:embed="rId2"/>
          <a:stretch>
            <a:fillRect/>
          </a:stretch>
        </p:blipFill>
        <p:spPr>
          <a:xfrm>
            <a:off x="97675" y="1132033"/>
            <a:ext cx="4412798" cy="5330653"/>
          </a:xfrm>
          <a:prstGeom prst="rect">
            <a:avLst/>
          </a:prstGeom>
        </p:spPr>
      </p:pic>
      <p:pic>
        <p:nvPicPr>
          <p:cNvPr id="10" name="Afbeelding 9">
            <a:extLst>
              <a:ext uri="{FF2B5EF4-FFF2-40B4-BE49-F238E27FC236}">
                <a16:creationId xmlns:a16="http://schemas.microsoft.com/office/drawing/2014/main" id="{AD1BF2F2-D139-36B7-FF71-EA368F2CFB95}"/>
              </a:ext>
            </a:extLst>
          </p:cNvPr>
          <p:cNvPicPr>
            <a:picLocks noChangeAspect="1"/>
          </p:cNvPicPr>
          <p:nvPr/>
        </p:nvPicPr>
        <p:blipFill>
          <a:blip r:embed="rId3"/>
          <a:stretch>
            <a:fillRect/>
          </a:stretch>
        </p:blipFill>
        <p:spPr>
          <a:xfrm>
            <a:off x="5001791" y="1189187"/>
            <a:ext cx="4412798" cy="5330653"/>
          </a:xfrm>
          <a:prstGeom prst="rect">
            <a:avLst/>
          </a:prstGeom>
        </p:spPr>
      </p:pic>
      <p:sp>
        <p:nvSpPr>
          <p:cNvPr id="2" name="Tekstvak 1">
            <a:extLst>
              <a:ext uri="{FF2B5EF4-FFF2-40B4-BE49-F238E27FC236}">
                <a16:creationId xmlns:a16="http://schemas.microsoft.com/office/drawing/2014/main" id="{328B3DDB-9048-C6D6-2075-CC6AB96515B5}"/>
              </a:ext>
            </a:extLst>
          </p:cNvPr>
          <p:cNvSpPr txBox="1"/>
          <p:nvPr/>
        </p:nvSpPr>
        <p:spPr>
          <a:xfrm>
            <a:off x="97675" y="159531"/>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DATA EXPLORATION – </a:t>
            </a:r>
            <a:r>
              <a:rPr lang="nl-BE" b="1" dirty="0" err="1">
                <a:solidFill>
                  <a:schemeClr val="bg1"/>
                </a:solidFill>
              </a:rPr>
              <a:t>scatter</a:t>
            </a:r>
            <a:r>
              <a:rPr lang="nl-BE" b="1" dirty="0">
                <a:solidFill>
                  <a:schemeClr val="bg1"/>
                </a:solidFill>
              </a:rPr>
              <a:t> plots</a:t>
            </a:r>
          </a:p>
        </p:txBody>
      </p:sp>
    </p:spTree>
    <p:extLst>
      <p:ext uri="{BB962C8B-B14F-4D97-AF65-F5344CB8AC3E}">
        <p14:creationId xmlns:p14="http://schemas.microsoft.com/office/powerpoint/2010/main" val="1475614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kstvak 5">
                <a:extLst>
                  <a:ext uri="{FF2B5EF4-FFF2-40B4-BE49-F238E27FC236}">
                    <a16:creationId xmlns:a16="http://schemas.microsoft.com/office/drawing/2014/main" id="{CDB4854A-D788-FAA9-12AE-52FBCBAE3829}"/>
                  </a:ext>
                </a:extLst>
              </p:cNvPr>
              <p:cNvSpPr txBox="1"/>
              <p:nvPr/>
            </p:nvSpPr>
            <p:spPr>
              <a:xfrm>
                <a:off x="186612" y="746449"/>
                <a:ext cx="11551298" cy="469205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We estimate the fair value through </a:t>
                </a:r>
                <a:r>
                  <a:rPr lang="en-US" sz="1400" b="1" dirty="0">
                    <a:solidFill>
                      <a:schemeClr val="bg1"/>
                    </a:solidFill>
                  </a:rPr>
                  <a:t>fixed effect panel estimation </a:t>
                </a:r>
                <a:r>
                  <a:rPr lang="en-US" sz="1400" dirty="0">
                    <a:solidFill>
                      <a:schemeClr val="bg1"/>
                    </a:solidFill>
                  </a:rPr>
                  <a:t>with  the </a:t>
                </a:r>
                <a:r>
                  <a:rPr lang="en-US" sz="1400" b="1" dirty="0">
                    <a:solidFill>
                      <a:schemeClr val="bg1"/>
                    </a:solidFill>
                  </a:rPr>
                  <a:t>Least-Square Dummy Variable method</a:t>
                </a:r>
                <a:r>
                  <a:rPr lang="en-US" sz="1400" dirty="0">
                    <a:solidFill>
                      <a:schemeClr val="bg1"/>
                    </a:solidFill>
                  </a:rPr>
                  <a:t>.</a:t>
                </a:r>
              </a:p>
              <a:p>
                <a:pPr marL="285750" indent="-285750">
                  <a:buFont typeface="Arial" panose="020B0604020202020204" pitchFamily="34" charset="0"/>
                  <a:buChar char="•"/>
                </a:pPr>
                <a:endParaRPr lang="en-US" sz="1400" dirty="0">
                  <a:solidFill>
                    <a:schemeClr val="bg1"/>
                  </a:solidFill>
                </a:endParaRPr>
              </a:p>
              <a:p>
                <a:pPr marL="742950" lvl="1" indent="-285750">
                  <a:buFont typeface="Arial" panose="020B0604020202020204" pitchFamily="34" charset="0"/>
                  <a:buChar char="•"/>
                </a:pPr>
                <a:r>
                  <a:rPr lang="en-US" sz="1400" dirty="0">
                    <a:solidFill>
                      <a:schemeClr val="bg1"/>
                    </a:solidFill>
                  </a:rPr>
                  <a:t>Our </a:t>
                </a:r>
                <a:r>
                  <a:rPr lang="en-US" sz="1400" b="1" dirty="0">
                    <a:solidFill>
                      <a:schemeClr val="bg1"/>
                    </a:solidFill>
                  </a:rPr>
                  <a:t>panel data </a:t>
                </a:r>
                <a:r>
                  <a:rPr lang="en-US" sz="1400" dirty="0">
                    <a:solidFill>
                      <a:schemeClr val="bg1"/>
                    </a:solidFill>
                  </a:rPr>
                  <a:t>is a collection of observations across 12 individuals (12 currencies: G9 + CEE3) across monthly intervals in time and ordered chronologically per individual. We have 3705 monthly observations across 12 currencies.</a:t>
                </a:r>
              </a:p>
              <a:p>
                <a:pPr marL="742950" lvl="1" indent="-285750">
                  <a:buFont typeface="Arial" panose="020B0604020202020204" pitchFamily="34" charset="0"/>
                  <a:buChar char="•"/>
                </a:pPr>
                <a:endParaRPr lang="en-US" sz="1400" dirty="0">
                  <a:solidFill>
                    <a:schemeClr val="bg1"/>
                  </a:solidFill>
                </a:endParaRPr>
              </a:p>
              <a:p>
                <a:pPr marL="742950" lvl="1" indent="-285750">
                  <a:buFont typeface="Arial" panose="020B0604020202020204" pitchFamily="34" charset="0"/>
                  <a:buChar char="•"/>
                </a:pPr>
                <a:r>
                  <a:rPr lang="en-US" sz="1400" dirty="0">
                    <a:solidFill>
                      <a:schemeClr val="bg1"/>
                    </a:solidFill>
                  </a:rPr>
                  <a:t>The </a:t>
                </a:r>
                <a:r>
                  <a:rPr lang="en-US" sz="1400" b="1" dirty="0">
                    <a:solidFill>
                      <a:schemeClr val="bg1"/>
                    </a:solidFill>
                  </a:rPr>
                  <a:t>reduced regression equation </a:t>
                </a:r>
                <a:r>
                  <a:rPr lang="en-US" sz="1400" dirty="0">
                    <a:solidFill>
                      <a:schemeClr val="bg1"/>
                    </a:solidFill>
                  </a:rPr>
                  <a:t>is of form</a:t>
                </a:r>
              </a:p>
              <a:p>
                <a:pPr marL="742950" lvl="1" indent="-285750">
                  <a:buFont typeface="Arial" panose="020B0604020202020204" pitchFamily="34" charset="0"/>
                  <a:buChar char="•"/>
                </a:pPr>
                <a:endParaRPr lang="en-US" sz="1400" dirty="0">
                  <a:solidFill>
                    <a:schemeClr val="bg1"/>
                  </a:solidFill>
                </a:endParaRPr>
              </a:p>
              <a:p>
                <a:pPr marL="1200150" lvl="2" indent="-285750">
                  <a:buFont typeface="Arial" panose="020B0604020202020204" pitchFamily="34" charset="0"/>
                  <a:buChar char="•"/>
                </a:pPr>
                <a14:m>
                  <m:oMath xmlns:m="http://schemas.openxmlformats.org/officeDocument/2006/math">
                    <m:func>
                      <m:funcPr>
                        <m:ctrlPr>
                          <a:rPr lang="en-US" sz="1400" b="0" i="1" smtClean="0">
                            <a:solidFill>
                              <a:schemeClr val="bg1"/>
                            </a:solidFill>
                            <a:latin typeface="Cambria Math" panose="02040503050406030204" pitchFamily="18" charset="0"/>
                          </a:rPr>
                        </m:ctrlPr>
                      </m:funcPr>
                      <m:fName>
                        <m:r>
                          <m:rPr>
                            <m:sty m:val="p"/>
                          </m:rPr>
                          <a:rPr lang="en-US" sz="1400" b="0" i="0" smtClean="0">
                            <a:solidFill>
                              <a:schemeClr val="bg1"/>
                            </a:solidFill>
                            <a:latin typeface="Cambria Math" panose="02040503050406030204" pitchFamily="18" charset="0"/>
                          </a:rPr>
                          <m:t>log</m:t>
                        </m:r>
                      </m:fName>
                      <m:e>
                        <m:sSub>
                          <m:sSubPr>
                            <m:ctrlPr>
                              <a:rPr lang="en-US" sz="1400" b="0" i="1" smtClean="0">
                                <a:solidFill>
                                  <a:schemeClr val="bg1"/>
                                </a:solidFill>
                                <a:latin typeface="Cambria Math" panose="02040503050406030204" pitchFamily="18" charset="0"/>
                              </a:rPr>
                            </m:ctrlPr>
                          </m:sSubPr>
                          <m:e>
                            <m:r>
                              <a:rPr lang="nl-BE" sz="1400" b="0" i="1" smtClean="0">
                                <a:solidFill>
                                  <a:schemeClr val="bg1"/>
                                </a:solidFill>
                                <a:latin typeface="Cambria Math" panose="02040503050406030204" pitchFamily="18" charset="0"/>
                              </a:rPr>
                              <m:t>𝑓𝑥</m:t>
                            </m:r>
                          </m:e>
                          <m:sub>
                            <m:r>
                              <a:rPr lang="nl-BE" sz="1400" b="0" i="1" smtClean="0">
                                <a:solidFill>
                                  <a:schemeClr val="bg1"/>
                                </a:solidFill>
                                <a:latin typeface="Cambria Math" panose="02040503050406030204" pitchFamily="18" charset="0"/>
                              </a:rPr>
                              <m:t>𝑖</m:t>
                            </m:r>
                            <m:r>
                              <a:rPr lang="nl-BE" sz="1400" b="0" i="1" smtClean="0">
                                <a:solidFill>
                                  <a:schemeClr val="bg1"/>
                                </a:solidFill>
                                <a:latin typeface="Cambria Math" panose="02040503050406030204" pitchFamily="18" charset="0"/>
                              </a:rPr>
                              <m:t>,</m:t>
                            </m:r>
                            <m:r>
                              <a:rPr lang="nl-BE" sz="1400" b="0" i="1" smtClean="0">
                                <a:solidFill>
                                  <a:schemeClr val="bg1"/>
                                </a:solidFill>
                                <a:latin typeface="Cambria Math" panose="02040503050406030204" pitchFamily="18" charset="0"/>
                              </a:rPr>
                              <m:t>𝑡</m:t>
                            </m:r>
                          </m:sub>
                        </m:sSub>
                      </m:e>
                    </m:func>
                    <m:r>
                      <a:rPr lang="en-US" sz="1400" b="0" i="1" smtClean="0">
                        <a:solidFill>
                          <a:schemeClr val="bg1"/>
                        </a:solidFill>
                        <a:latin typeface="Cambria Math" panose="02040503050406030204" pitchFamily="18" charset="0"/>
                      </a:rPr>
                      <m:t>=</m:t>
                    </m:r>
                    <m:sSub>
                      <m:sSubPr>
                        <m:ctrlPr>
                          <a:rPr lang="en-US" sz="1400" b="0" i="1" smtClean="0">
                            <a:solidFill>
                              <a:schemeClr val="bg1"/>
                            </a:solidFill>
                            <a:latin typeface="Cambria Math" panose="02040503050406030204" pitchFamily="18" charset="0"/>
                            <a:ea typeface="Cambria Math" panose="02040503050406030204" pitchFamily="18" charset="0"/>
                          </a:rPr>
                        </m:ctrlPr>
                      </m:sSubPr>
                      <m:e>
                        <m:r>
                          <a:rPr lang="en-US" sz="1400" b="0" i="1" smtClean="0">
                            <a:solidFill>
                              <a:schemeClr val="bg1"/>
                            </a:solidFill>
                            <a:latin typeface="Cambria Math" panose="02040503050406030204" pitchFamily="18" charset="0"/>
                            <a:ea typeface="Cambria Math" panose="02040503050406030204" pitchFamily="18" charset="0"/>
                          </a:rPr>
                          <m:t>∝</m:t>
                        </m:r>
                      </m:e>
                      <m:sub>
                        <m:r>
                          <a:rPr lang="en-US" sz="1400" b="0" i="1" smtClean="0">
                            <a:solidFill>
                              <a:schemeClr val="bg1"/>
                            </a:solidFill>
                            <a:latin typeface="Cambria Math" panose="02040503050406030204" pitchFamily="18" charset="0"/>
                            <a:ea typeface="Cambria Math" panose="02040503050406030204" pitchFamily="18" charset="0"/>
                          </a:rPr>
                          <m:t>𝑖</m:t>
                        </m:r>
                        <m:r>
                          <a:rPr lang="en-US" sz="1400" b="0" i="1" smtClean="0">
                            <a:solidFill>
                              <a:schemeClr val="bg1"/>
                            </a:solidFill>
                            <a:latin typeface="Cambria Math" panose="02040503050406030204" pitchFamily="18" charset="0"/>
                            <a:ea typeface="Cambria Math" panose="02040503050406030204" pitchFamily="18" charset="0"/>
                          </a:rPr>
                          <m:t>,</m:t>
                        </m:r>
                        <m:r>
                          <a:rPr lang="en-US" sz="1400" b="0" i="1" smtClean="0">
                            <a:solidFill>
                              <a:schemeClr val="bg1"/>
                            </a:solidFill>
                            <a:latin typeface="Cambria Math" panose="02040503050406030204" pitchFamily="18" charset="0"/>
                            <a:ea typeface="Cambria Math" panose="02040503050406030204" pitchFamily="18" charset="0"/>
                          </a:rPr>
                          <m:t>𝑡</m:t>
                        </m:r>
                      </m:sub>
                    </m:sSub>
                    <m:r>
                      <a:rPr lang="en-US" sz="1400" b="0" i="1" smtClean="0">
                        <a:solidFill>
                          <a:schemeClr val="bg1"/>
                        </a:solidFill>
                        <a:latin typeface="Cambria Math" panose="02040503050406030204" pitchFamily="18" charset="0"/>
                        <a:ea typeface="Cambria Math" panose="02040503050406030204" pitchFamily="18" charset="0"/>
                      </a:rPr>
                      <m:t>+</m:t>
                    </m:r>
                    <m:sSub>
                      <m:sSubPr>
                        <m:ctrlPr>
                          <a:rPr lang="en-US" sz="1400" b="0" i="1" smtClean="0">
                            <a:solidFill>
                              <a:schemeClr val="bg1"/>
                            </a:solidFill>
                            <a:latin typeface="Cambria Math" panose="02040503050406030204" pitchFamily="18" charset="0"/>
                            <a:ea typeface="Cambria Math" panose="02040503050406030204" pitchFamily="18" charset="0"/>
                          </a:rPr>
                        </m:ctrlPr>
                      </m:sSubPr>
                      <m:e>
                        <m:r>
                          <a:rPr lang="en-US" sz="1400" b="0" i="1" smtClean="0">
                            <a:solidFill>
                              <a:schemeClr val="bg1"/>
                            </a:solidFill>
                            <a:latin typeface="Cambria Math" panose="02040503050406030204" pitchFamily="18" charset="0"/>
                            <a:ea typeface="Cambria Math" panose="02040503050406030204" pitchFamily="18" charset="0"/>
                          </a:rPr>
                          <m:t>𝛽</m:t>
                        </m:r>
                      </m:e>
                      <m:sub>
                        <m:r>
                          <a:rPr lang="en-US" sz="1400" b="0" i="1" smtClean="0">
                            <a:solidFill>
                              <a:schemeClr val="bg1"/>
                            </a:solidFill>
                            <a:latin typeface="Cambria Math" panose="02040503050406030204" pitchFamily="18" charset="0"/>
                            <a:ea typeface="Cambria Math" panose="02040503050406030204" pitchFamily="18" charset="0"/>
                          </a:rPr>
                          <m:t>1</m:t>
                        </m:r>
                      </m:sub>
                    </m:sSub>
                    <m:func>
                      <m:funcPr>
                        <m:ctrlPr>
                          <a:rPr lang="en-US" sz="1400" b="0" i="1" smtClean="0">
                            <a:solidFill>
                              <a:schemeClr val="bg1"/>
                            </a:solidFill>
                            <a:latin typeface="Cambria Math" panose="02040503050406030204" pitchFamily="18" charset="0"/>
                            <a:ea typeface="Cambria Math" panose="02040503050406030204" pitchFamily="18" charset="0"/>
                          </a:rPr>
                        </m:ctrlPr>
                      </m:funcPr>
                      <m:fName>
                        <m:r>
                          <m:rPr>
                            <m:sty m:val="p"/>
                          </m:rPr>
                          <a:rPr lang="en-US" sz="1400" b="0" i="0" smtClean="0">
                            <a:solidFill>
                              <a:schemeClr val="bg1"/>
                            </a:solidFill>
                            <a:latin typeface="Cambria Math" panose="02040503050406030204" pitchFamily="18" charset="0"/>
                            <a:ea typeface="Cambria Math" panose="02040503050406030204" pitchFamily="18" charset="0"/>
                          </a:rPr>
                          <m:t>log</m:t>
                        </m:r>
                      </m:fName>
                      <m:e>
                        <m:sSub>
                          <m:sSubPr>
                            <m:ctrlPr>
                              <a:rPr lang="en-US" sz="1400" b="0" i="1" smtClean="0">
                                <a:solidFill>
                                  <a:schemeClr val="bg1"/>
                                </a:solidFill>
                                <a:latin typeface="Cambria Math" panose="02040503050406030204" pitchFamily="18" charset="0"/>
                                <a:ea typeface="Cambria Math" panose="02040503050406030204" pitchFamily="18" charset="0"/>
                              </a:rPr>
                            </m:ctrlPr>
                          </m:sSubPr>
                          <m:e>
                            <m:r>
                              <a:rPr lang="en-US" sz="1400" b="0" i="1" smtClean="0">
                                <a:solidFill>
                                  <a:schemeClr val="bg1"/>
                                </a:solidFill>
                                <a:latin typeface="Cambria Math" panose="02040503050406030204" pitchFamily="18" charset="0"/>
                                <a:ea typeface="Cambria Math" panose="02040503050406030204" pitchFamily="18" charset="0"/>
                              </a:rPr>
                              <m:t>𝑡𝑜𝑡</m:t>
                            </m:r>
                          </m:e>
                          <m:sub>
                            <m:r>
                              <a:rPr lang="en-US" sz="1400" b="0" i="1" smtClean="0">
                                <a:solidFill>
                                  <a:schemeClr val="bg1"/>
                                </a:solidFill>
                                <a:latin typeface="Cambria Math" panose="02040503050406030204" pitchFamily="18" charset="0"/>
                                <a:ea typeface="Cambria Math" panose="02040503050406030204" pitchFamily="18" charset="0"/>
                              </a:rPr>
                              <m:t>𝑖</m:t>
                            </m:r>
                            <m:r>
                              <a:rPr lang="en-US" sz="1400" b="0" i="1" smtClean="0">
                                <a:solidFill>
                                  <a:schemeClr val="bg1"/>
                                </a:solidFill>
                                <a:latin typeface="Cambria Math" panose="02040503050406030204" pitchFamily="18" charset="0"/>
                                <a:ea typeface="Cambria Math" panose="02040503050406030204" pitchFamily="18" charset="0"/>
                              </a:rPr>
                              <m:t>,</m:t>
                            </m:r>
                            <m:r>
                              <a:rPr lang="en-US" sz="1400" b="0" i="1" smtClean="0">
                                <a:solidFill>
                                  <a:schemeClr val="bg1"/>
                                </a:solidFill>
                                <a:latin typeface="Cambria Math" panose="02040503050406030204" pitchFamily="18" charset="0"/>
                                <a:ea typeface="Cambria Math" panose="02040503050406030204" pitchFamily="18" charset="0"/>
                              </a:rPr>
                              <m:t>𝑡</m:t>
                            </m:r>
                          </m:sub>
                        </m:sSub>
                        <m:r>
                          <a:rPr lang="en-US" sz="1400" i="1" smtClean="0">
                            <a:solidFill>
                              <a:schemeClr val="bg1"/>
                            </a:solidFill>
                            <a:latin typeface="Cambria Math" panose="02040503050406030204" pitchFamily="18" charset="0"/>
                            <a:ea typeface="Cambria Math" panose="02040503050406030204" pitchFamily="18" charset="0"/>
                          </a:rPr>
                          <m:t>+</m:t>
                        </m:r>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smtClean="0">
                                <a:solidFill>
                                  <a:schemeClr val="bg1"/>
                                </a:solidFill>
                                <a:latin typeface="Cambria Math" panose="02040503050406030204" pitchFamily="18" charset="0"/>
                                <a:ea typeface="Cambria Math" panose="02040503050406030204" pitchFamily="18" charset="0"/>
                              </a:rPr>
                              <m:t>𝛽</m:t>
                            </m:r>
                          </m:e>
                          <m:sub>
                            <m:r>
                              <a:rPr lang="en-US" sz="1400" b="0" i="1" smtClean="0">
                                <a:solidFill>
                                  <a:schemeClr val="bg1"/>
                                </a:solidFill>
                                <a:latin typeface="Cambria Math" panose="02040503050406030204" pitchFamily="18" charset="0"/>
                                <a:ea typeface="Cambria Math" panose="02040503050406030204" pitchFamily="18" charset="0"/>
                              </a:rPr>
                              <m:t>2</m:t>
                            </m:r>
                          </m:sub>
                        </m:sSub>
                        <m:func>
                          <m:funcPr>
                            <m:ctrlPr>
                              <a:rPr lang="en-US" sz="1400" i="1" smtClean="0">
                                <a:solidFill>
                                  <a:schemeClr val="bg1"/>
                                </a:solidFill>
                                <a:latin typeface="Cambria Math" panose="02040503050406030204" pitchFamily="18" charset="0"/>
                                <a:ea typeface="Cambria Math" panose="02040503050406030204" pitchFamily="18" charset="0"/>
                              </a:rPr>
                            </m:ctrlPr>
                          </m:funcPr>
                          <m:fName>
                            <m:r>
                              <m:rPr>
                                <m:sty m:val="p"/>
                              </m:rPr>
                              <a:rPr lang="en-US" sz="1400" smtClean="0">
                                <a:solidFill>
                                  <a:schemeClr val="bg1"/>
                                </a:solidFill>
                                <a:latin typeface="Cambria Math" panose="02040503050406030204" pitchFamily="18" charset="0"/>
                                <a:ea typeface="Cambria Math" panose="02040503050406030204" pitchFamily="18" charset="0"/>
                              </a:rPr>
                              <m:t>log</m:t>
                            </m:r>
                          </m:fName>
                          <m:e>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b="0" i="1" smtClean="0">
                                    <a:solidFill>
                                      <a:schemeClr val="bg1"/>
                                    </a:solidFill>
                                    <a:latin typeface="Cambria Math" panose="02040503050406030204" pitchFamily="18" charset="0"/>
                                    <a:ea typeface="Cambria Math" panose="02040503050406030204" pitchFamily="18" charset="0"/>
                                  </a:rPr>
                                  <m:t>𝑔𝑓𝑐</m:t>
                                </m:r>
                              </m:e>
                              <m:sub>
                                <m:r>
                                  <a:rPr lang="en-US" sz="1400" i="1" smtClean="0">
                                    <a:solidFill>
                                      <a:schemeClr val="bg1"/>
                                    </a:solidFill>
                                    <a:latin typeface="Cambria Math" panose="02040503050406030204" pitchFamily="18" charset="0"/>
                                    <a:ea typeface="Cambria Math" panose="02040503050406030204" pitchFamily="18" charset="0"/>
                                  </a:rPr>
                                  <m:t>𝑖</m:t>
                                </m:r>
                                <m:r>
                                  <a:rPr lang="en-US" sz="1400" i="1" smtClean="0">
                                    <a:solidFill>
                                      <a:schemeClr val="bg1"/>
                                    </a:solidFill>
                                    <a:latin typeface="Cambria Math" panose="02040503050406030204" pitchFamily="18" charset="0"/>
                                    <a:ea typeface="Cambria Math" panose="02040503050406030204" pitchFamily="18" charset="0"/>
                                  </a:rPr>
                                  <m:t>,</m:t>
                                </m:r>
                                <m:r>
                                  <a:rPr lang="en-US" sz="1400" i="1" smtClean="0">
                                    <a:solidFill>
                                      <a:schemeClr val="bg1"/>
                                    </a:solidFill>
                                    <a:latin typeface="Cambria Math" panose="02040503050406030204" pitchFamily="18" charset="0"/>
                                    <a:ea typeface="Cambria Math" panose="02040503050406030204" pitchFamily="18" charset="0"/>
                                  </a:rPr>
                                  <m:t>𝑡</m:t>
                                </m:r>
                              </m:sub>
                            </m:sSub>
                          </m:e>
                        </m:func>
                      </m:e>
                    </m:func>
                  </m:oMath>
                </a14:m>
                <a:r>
                  <a:rPr lang="en-US" sz="1400" dirty="0">
                    <a:solidFill>
                      <a:schemeClr val="bg1"/>
                    </a:solidFill>
                    <a:ea typeface="Cambria Math" panose="02040503050406030204" pitchFamily="18" charset="0"/>
                  </a:rPr>
                  <a:t> </a:t>
                </a:r>
                <a14:m>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m:t>
                    </m:r>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smtClean="0">
                            <a:solidFill>
                              <a:schemeClr val="bg1"/>
                            </a:solidFill>
                            <a:latin typeface="Cambria Math" panose="02040503050406030204" pitchFamily="18" charset="0"/>
                            <a:ea typeface="Cambria Math" panose="02040503050406030204" pitchFamily="18" charset="0"/>
                          </a:rPr>
                          <m:t>𝛽</m:t>
                        </m:r>
                      </m:e>
                      <m:sub>
                        <m:r>
                          <a:rPr lang="en-US" sz="1400" b="0" i="1" smtClean="0">
                            <a:solidFill>
                              <a:schemeClr val="bg1"/>
                            </a:solidFill>
                            <a:latin typeface="Cambria Math" panose="02040503050406030204" pitchFamily="18" charset="0"/>
                            <a:ea typeface="Cambria Math" panose="02040503050406030204" pitchFamily="18" charset="0"/>
                          </a:rPr>
                          <m:t>3</m:t>
                        </m:r>
                      </m:sub>
                    </m:sSub>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𝑦𝑖𝑒𝑙𝑑</m:t>
                        </m:r>
                        <m:r>
                          <a:rPr lang="nl-BE" sz="1400" b="0" i="1" smtClean="0">
                            <a:solidFill>
                              <a:schemeClr val="bg1"/>
                            </a:solidFill>
                            <a:latin typeface="Cambria Math" panose="02040503050406030204" pitchFamily="18" charset="0"/>
                            <a:ea typeface="Cambria Math" panose="02040503050406030204" pitchFamily="18" charset="0"/>
                          </a:rPr>
                          <m:t>_</m:t>
                        </m:r>
                        <m:r>
                          <a:rPr lang="nl-BE" sz="1400" b="0" i="1" smtClean="0">
                            <a:solidFill>
                              <a:schemeClr val="bg1"/>
                            </a:solidFill>
                            <a:latin typeface="Cambria Math" panose="02040503050406030204" pitchFamily="18" charset="0"/>
                            <a:ea typeface="Cambria Math" panose="02040503050406030204" pitchFamily="18" charset="0"/>
                          </a:rPr>
                          <m:t>𝑑𝑖𝑓𝑓</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sub>
                    </m:sSub>
                  </m:oMath>
                </a14:m>
                <a:r>
                  <a:rPr lang="en-US" sz="1400" dirty="0">
                    <a:solidFill>
                      <a:schemeClr val="bg1"/>
                    </a:solidFill>
                    <a:ea typeface="Cambria Math" panose="02040503050406030204" pitchFamily="18" charset="0"/>
                  </a:rPr>
                  <a:t> </a:t>
                </a:r>
                <a14:m>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m:t>
                    </m:r>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smtClean="0">
                            <a:solidFill>
                              <a:schemeClr val="bg1"/>
                            </a:solidFill>
                            <a:latin typeface="Cambria Math" panose="02040503050406030204" pitchFamily="18" charset="0"/>
                            <a:ea typeface="Cambria Math" panose="02040503050406030204" pitchFamily="18" charset="0"/>
                          </a:rPr>
                          <m:t>𝛽</m:t>
                        </m:r>
                      </m:e>
                      <m:sub>
                        <m:r>
                          <a:rPr lang="en-US" sz="1400" b="0" i="1" smtClean="0">
                            <a:solidFill>
                              <a:schemeClr val="bg1"/>
                            </a:solidFill>
                            <a:latin typeface="Cambria Math" panose="02040503050406030204" pitchFamily="18" charset="0"/>
                            <a:ea typeface="Cambria Math" panose="02040503050406030204" pitchFamily="18" charset="0"/>
                          </a:rPr>
                          <m:t>4</m:t>
                        </m:r>
                      </m:sub>
                    </m:sSub>
                    <m:func>
                      <m:funcPr>
                        <m:ctrlPr>
                          <a:rPr lang="en-US" sz="1400" i="1" smtClean="0">
                            <a:solidFill>
                              <a:schemeClr val="bg1"/>
                            </a:solidFill>
                            <a:latin typeface="Cambria Math" panose="02040503050406030204" pitchFamily="18" charset="0"/>
                            <a:ea typeface="Cambria Math" panose="02040503050406030204" pitchFamily="18" charset="0"/>
                          </a:rPr>
                        </m:ctrlPr>
                      </m:funcPr>
                      <m:fName>
                        <m:r>
                          <m:rPr>
                            <m:sty m:val="p"/>
                          </m:rPr>
                          <a:rPr lang="en-US" sz="1400" smtClean="0">
                            <a:solidFill>
                              <a:schemeClr val="bg1"/>
                            </a:solidFill>
                            <a:latin typeface="Cambria Math" panose="02040503050406030204" pitchFamily="18" charset="0"/>
                            <a:ea typeface="Cambria Math" panose="02040503050406030204" pitchFamily="18" charset="0"/>
                          </a:rPr>
                          <m:t>log</m:t>
                        </m:r>
                      </m:fName>
                      <m:e>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b="0" i="1" smtClean="0">
                                <a:solidFill>
                                  <a:schemeClr val="bg1"/>
                                </a:solidFill>
                                <a:latin typeface="Cambria Math" panose="02040503050406030204" pitchFamily="18" charset="0"/>
                                <a:ea typeface="Cambria Math" panose="02040503050406030204" pitchFamily="18" charset="0"/>
                              </a:rPr>
                              <m:t>𝑐𝑝𝑖</m:t>
                            </m:r>
                          </m:e>
                          <m:sub>
                            <m:r>
                              <a:rPr lang="en-US" sz="1400" i="1" smtClean="0">
                                <a:solidFill>
                                  <a:schemeClr val="bg1"/>
                                </a:solidFill>
                                <a:latin typeface="Cambria Math" panose="02040503050406030204" pitchFamily="18" charset="0"/>
                                <a:ea typeface="Cambria Math" panose="02040503050406030204" pitchFamily="18" charset="0"/>
                              </a:rPr>
                              <m:t>𝑖</m:t>
                            </m:r>
                            <m:r>
                              <a:rPr lang="en-US" sz="1400" i="1" smtClean="0">
                                <a:solidFill>
                                  <a:schemeClr val="bg1"/>
                                </a:solidFill>
                                <a:latin typeface="Cambria Math" panose="02040503050406030204" pitchFamily="18" charset="0"/>
                                <a:ea typeface="Cambria Math" panose="02040503050406030204" pitchFamily="18" charset="0"/>
                              </a:rPr>
                              <m:t>,</m:t>
                            </m:r>
                            <m:r>
                              <a:rPr lang="en-US" sz="1400" i="1" smtClean="0">
                                <a:solidFill>
                                  <a:schemeClr val="bg1"/>
                                </a:solidFill>
                                <a:latin typeface="Cambria Math" panose="02040503050406030204" pitchFamily="18" charset="0"/>
                                <a:ea typeface="Cambria Math" panose="02040503050406030204" pitchFamily="18" charset="0"/>
                              </a:rPr>
                              <m:t>𝑡</m:t>
                            </m:r>
                          </m:sub>
                        </m:sSub>
                      </m:e>
                    </m:func>
                  </m:oMath>
                </a14:m>
                <a:r>
                  <a:rPr lang="en-US" sz="1400" dirty="0">
                    <a:solidFill>
                      <a:schemeClr val="bg1"/>
                    </a:solidFill>
                    <a:ea typeface="Cambria Math" panose="02040503050406030204" pitchFamily="18" charset="0"/>
                  </a:rPr>
                  <a:t> </a:t>
                </a:r>
                <a14:m>
                  <m:oMath xmlns:m="http://schemas.openxmlformats.org/officeDocument/2006/math">
                    <m:r>
                      <a:rPr lang="en-US" sz="1400" i="1" smtClean="0">
                        <a:solidFill>
                          <a:schemeClr val="bg1"/>
                        </a:solidFill>
                        <a:latin typeface="Cambria Math" panose="02040503050406030204" pitchFamily="18" charset="0"/>
                        <a:ea typeface="Cambria Math" panose="02040503050406030204" pitchFamily="18" charset="0"/>
                      </a:rPr>
                      <m:t>+</m:t>
                    </m:r>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i="1" smtClean="0">
                            <a:solidFill>
                              <a:schemeClr val="bg1"/>
                            </a:solidFill>
                            <a:latin typeface="Cambria Math" panose="02040503050406030204" pitchFamily="18" charset="0"/>
                            <a:ea typeface="Cambria Math" panose="02040503050406030204" pitchFamily="18" charset="0"/>
                          </a:rPr>
                          <m:t>𝛽</m:t>
                        </m:r>
                      </m:e>
                      <m:sub>
                        <m:r>
                          <a:rPr lang="en-US" sz="1400" b="0" i="1" smtClean="0">
                            <a:solidFill>
                              <a:schemeClr val="bg1"/>
                            </a:solidFill>
                            <a:latin typeface="Cambria Math" panose="02040503050406030204" pitchFamily="18" charset="0"/>
                            <a:ea typeface="Cambria Math" panose="02040503050406030204" pitchFamily="18" charset="0"/>
                          </a:rPr>
                          <m:t>5</m:t>
                        </m:r>
                      </m:sub>
                    </m:sSub>
                    <m:func>
                      <m:funcPr>
                        <m:ctrlPr>
                          <a:rPr lang="en-US" sz="1400" i="1" smtClean="0">
                            <a:solidFill>
                              <a:schemeClr val="bg1"/>
                            </a:solidFill>
                            <a:latin typeface="Cambria Math" panose="02040503050406030204" pitchFamily="18" charset="0"/>
                            <a:ea typeface="Cambria Math" panose="02040503050406030204" pitchFamily="18" charset="0"/>
                          </a:rPr>
                        </m:ctrlPr>
                      </m:funcPr>
                      <m:fName>
                        <m:r>
                          <m:rPr>
                            <m:sty m:val="p"/>
                          </m:rPr>
                          <a:rPr lang="en-US" sz="1400" smtClean="0">
                            <a:solidFill>
                              <a:schemeClr val="bg1"/>
                            </a:solidFill>
                            <a:latin typeface="Cambria Math" panose="02040503050406030204" pitchFamily="18" charset="0"/>
                            <a:ea typeface="Cambria Math" panose="02040503050406030204" pitchFamily="18" charset="0"/>
                          </a:rPr>
                          <m:t>log</m:t>
                        </m:r>
                      </m:fName>
                      <m:e>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en-US" sz="1400" b="0" i="1" smtClean="0">
                                <a:solidFill>
                                  <a:schemeClr val="bg1"/>
                                </a:solidFill>
                                <a:latin typeface="Cambria Math" panose="02040503050406030204" pitchFamily="18" charset="0"/>
                                <a:ea typeface="Cambria Math" panose="02040503050406030204" pitchFamily="18" charset="0"/>
                              </a:rPr>
                              <m:t>𝑝𝑟𝑜𝑑</m:t>
                            </m:r>
                          </m:e>
                          <m:sub>
                            <m:r>
                              <a:rPr lang="en-US" sz="1400" i="1" smtClean="0">
                                <a:solidFill>
                                  <a:schemeClr val="bg1"/>
                                </a:solidFill>
                                <a:latin typeface="Cambria Math" panose="02040503050406030204" pitchFamily="18" charset="0"/>
                                <a:ea typeface="Cambria Math" panose="02040503050406030204" pitchFamily="18" charset="0"/>
                              </a:rPr>
                              <m:t>𝑖</m:t>
                            </m:r>
                            <m:r>
                              <a:rPr lang="en-US" sz="1400" i="1" smtClean="0">
                                <a:solidFill>
                                  <a:schemeClr val="bg1"/>
                                </a:solidFill>
                                <a:latin typeface="Cambria Math" panose="02040503050406030204" pitchFamily="18" charset="0"/>
                                <a:ea typeface="Cambria Math" panose="02040503050406030204" pitchFamily="18" charset="0"/>
                              </a:rPr>
                              <m:t>,</m:t>
                            </m:r>
                            <m:r>
                              <a:rPr lang="en-US" sz="1400" i="1" smtClean="0">
                                <a:solidFill>
                                  <a:schemeClr val="bg1"/>
                                </a:solidFill>
                                <a:latin typeface="Cambria Math" panose="02040503050406030204" pitchFamily="18" charset="0"/>
                                <a:ea typeface="Cambria Math" panose="02040503050406030204" pitchFamily="18" charset="0"/>
                              </a:rPr>
                              <m:t>𝑡</m:t>
                            </m:r>
                          </m:sub>
                        </m:sSub>
                      </m:e>
                    </m:func>
                    <m:r>
                      <a:rPr lang="nl-BE" sz="1400" b="0" i="1" smtClean="0">
                        <a:solidFill>
                          <a:schemeClr val="bg1"/>
                        </a:solidFill>
                        <a:latin typeface="Cambria Math" panose="02040503050406030204" pitchFamily="18" charset="0"/>
                        <a:ea typeface="Cambria Math" panose="02040503050406030204" pitchFamily="18" charset="0"/>
                      </a:rPr>
                      <m:t>+</m:t>
                    </m:r>
                    <m:sSub>
                      <m:sSubPr>
                        <m:ctrlPr>
                          <a:rPr lang="nl-BE" sz="1400" b="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𝜇</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sub>
                    </m:sSub>
                  </m:oMath>
                </a14:m>
                <a:endParaRPr lang="en-US" sz="1400" dirty="0">
                  <a:solidFill>
                    <a:schemeClr val="bg1"/>
                  </a:solidFill>
                </a:endParaRPr>
              </a:p>
              <a:p>
                <a:pPr lvl="3"/>
                <a:endParaRPr lang="en-US" sz="1400" b="0" i="1" dirty="0">
                  <a:solidFill>
                    <a:schemeClr val="bg1"/>
                  </a:solidFill>
                  <a:latin typeface="Cambria Math" panose="02040503050406030204" pitchFamily="18" charset="0"/>
                  <a:ea typeface="Cambria Math" panose="02040503050406030204" pitchFamily="18" charset="0"/>
                </a:endParaRPr>
              </a:p>
              <a:p>
                <a:pPr marL="1657350" lvl="3" indent="-285750">
                  <a:buFont typeface="Arial" panose="020B0604020202020204" pitchFamily="34" charset="0"/>
                  <a:buChar char="•"/>
                </a:pPr>
                <a14:m>
                  <m:oMath xmlns:m="http://schemas.openxmlformats.org/officeDocument/2006/math">
                    <m:r>
                      <a:rPr lang="en-US" sz="1400" b="0" i="1" smtClean="0">
                        <a:solidFill>
                          <a:schemeClr val="bg1"/>
                        </a:solidFill>
                        <a:latin typeface="Cambria Math" panose="02040503050406030204" pitchFamily="18" charset="0"/>
                        <a:ea typeface="Cambria Math" panose="02040503050406030204" pitchFamily="18" charset="0"/>
                      </a:rPr>
                      <m:t> </m:t>
                    </m:r>
                    <m:r>
                      <a:rPr lang="en-US" sz="1400" i="1" smtClean="0">
                        <a:solidFill>
                          <a:schemeClr val="bg1"/>
                        </a:solidFill>
                        <a:latin typeface="Cambria Math" panose="02040503050406030204" pitchFamily="18" charset="0"/>
                      </a:rPr>
                      <m:t>𝑓𝑥</m:t>
                    </m:r>
                    <m:r>
                      <a:rPr lang="en-US" sz="1400" b="0" i="0" smtClean="0">
                        <a:solidFill>
                          <a:schemeClr val="bg1"/>
                        </a:solidFill>
                        <a:latin typeface="Cambria Math" panose="02040503050406030204" pitchFamily="18" charset="0"/>
                      </a:rPr>
                      <m:t>:</m:t>
                    </m:r>
                  </m:oMath>
                </a14:m>
                <a:r>
                  <a:rPr lang="en-US" sz="1400" dirty="0">
                    <a:solidFill>
                      <a:schemeClr val="bg1"/>
                    </a:solidFill>
                  </a:rPr>
                  <a:t> </a:t>
                </a:r>
                <a:r>
                  <a:rPr lang="en-US" sz="1400" i="1" dirty="0">
                    <a:solidFill>
                      <a:schemeClr val="bg1"/>
                    </a:solidFill>
                    <a:latin typeface="Cambria Math" panose="02040503050406030204" pitchFamily="18" charset="0"/>
                    <a:ea typeface="Cambria Math" panose="02040503050406030204" pitchFamily="18" charset="0"/>
                  </a:rPr>
                  <a:t>The nominal exchange rate of currency </a:t>
                </a:r>
                <a:r>
                  <a:rPr lang="en-US" sz="1400" i="1" dirty="0" err="1">
                    <a:solidFill>
                      <a:schemeClr val="bg1"/>
                    </a:solidFill>
                    <a:latin typeface="Cambria Math" panose="02040503050406030204" pitchFamily="18" charset="0"/>
                    <a:ea typeface="Cambria Math" panose="02040503050406030204" pitchFamily="18" charset="0"/>
                  </a:rPr>
                  <a:t>i</a:t>
                </a:r>
                <a:r>
                  <a:rPr lang="en-US" sz="1400" i="1" dirty="0">
                    <a:solidFill>
                      <a:schemeClr val="bg1"/>
                    </a:solidFill>
                    <a:latin typeface="Cambria Math" panose="02040503050406030204" pitchFamily="18" charset="0"/>
                    <a:ea typeface="Cambria Math" panose="02040503050406030204" pitchFamily="18" charset="0"/>
                  </a:rPr>
                  <a:t> at time t.</a:t>
                </a:r>
              </a:p>
              <a:p>
                <a:pPr marL="1657350" lvl="3" indent="-285750">
                  <a:buFont typeface="Arial" panose="020B0604020202020204" pitchFamily="34" charset="0"/>
                  <a:buChar char="•"/>
                </a:pPr>
                <a14:m>
                  <m:oMath xmlns:m="http://schemas.openxmlformats.org/officeDocument/2006/math">
                    <m:sSub>
                      <m:sSubPr>
                        <m:ctrlPr>
                          <a:rPr lang="en-US" sz="1400" b="0" i="1" smtClean="0">
                            <a:solidFill>
                              <a:schemeClr val="bg1"/>
                            </a:solidFill>
                            <a:latin typeface="Cambria Math" panose="02040503050406030204" pitchFamily="18" charset="0"/>
                            <a:ea typeface="Cambria Math" panose="02040503050406030204" pitchFamily="18" charset="0"/>
                          </a:rPr>
                        </m:ctrlPr>
                      </m:sSubPr>
                      <m:e>
                        <m:r>
                          <a:rPr lang="en-US" sz="1400" b="0" i="1" smtClean="0">
                            <a:solidFill>
                              <a:schemeClr val="bg1"/>
                            </a:solidFill>
                            <a:latin typeface="Cambria Math" panose="02040503050406030204" pitchFamily="18" charset="0"/>
                            <a:ea typeface="Cambria Math" panose="02040503050406030204" pitchFamily="18" charset="0"/>
                          </a:rPr>
                          <m:t>∝</m:t>
                        </m:r>
                      </m:e>
                      <m:sub>
                        <m:r>
                          <a:rPr lang="en-US" sz="1400" b="0" i="1" smtClean="0">
                            <a:solidFill>
                              <a:schemeClr val="bg1"/>
                            </a:solidFill>
                            <a:latin typeface="Cambria Math" panose="02040503050406030204" pitchFamily="18" charset="0"/>
                            <a:ea typeface="Cambria Math" panose="02040503050406030204" pitchFamily="18" charset="0"/>
                          </a:rPr>
                          <m:t>𝑖</m:t>
                        </m:r>
                        <m:r>
                          <a:rPr lang="en-US" sz="1400" b="0" i="1" smtClean="0">
                            <a:solidFill>
                              <a:schemeClr val="bg1"/>
                            </a:solidFill>
                            <a:latin typeface="Cambria Math" panose="02040503050406030204" pitchFamily="18" charset="0"/>
                            <a:ea typeface="Cambria Math" panose="02040503050406030204" pitchFamily="18" charset="0"/>
                          </a:rPr>
                          <m:t>,</m:t>
                        </m:r>
                        <m:r>
                          <a:rPr lang="en-US" sz="1400" b="0" i="1" smtClean="0">
                            <a:solidFill>
                              <a:schemeClr val="bg1"/>
                            </a:solidFill>
                            <a:latin typeface="Cambria Math" panose="02040503050406030204" pitchFamily="18" charset="0"/>
                            <a:ea typeface="Cambria Math" panose="02040503050406030204" pitchFamily="18" charset="0"/>
                          </a:rPr>
                          <m:t>𝑡</m:t>
                        </m:r>
                      </m:sub>
                    </m:sSub>
                    <m:r>
                      <a:rPr lang="en-US" sz="1400" b="0" i="1" smtClean="0">
                        <a:solidFill>
                          <a:schemeClr val="bg1"/>
                        </a:solidFill>
                        <a:latin typeface="Cambria Math" panose="02040503050406030204" pitchFamily="18" charset="0"/>
                        <a:ea typeface="Cambria Math" panose="02040503050406030204" pitchFamily="18" charset="0"/>
                      </a:rPr>
                      <m:t>:</m:t>
                    </m:r>
                  </m:oMath>
                </a14:m>
                <a:r>
                  <a:rPr lang="en-US" sz="1400" b="0" i="1" dirty="0">
                    <a:solidFill>
                      <a:schemeClr val="bg1"/>
                    </a:solidFill>
                    <a:latin typeface="Cambria Math" panose="02040503050406030204" pitchFamily="18" charset="0"/>
                    <a:ea typeface="Cambria Math" panose="02040503050406030204" pitchFamily="18" charset="0"/>
                  </a:rPr>
                  <a:t> </a:t>
                </a:r>
                <a:r>
                  <a:rPr lang="en-US" sz="1400" i="1" dirty="0">
                    <a:solidFill>
                      <a:schemeClr val="bg1"/>
                    </a:solidFill>
                    <a:latin typeface="Cambria Math" panose="02040503050406030204" pitchFamily="18" charset="0"/>
                    <a:ea typeface="Cambria Math" panose="02040503050406030204" pitchFamily="18" charset="0"/>
                  </a:rPr>
                  <a:t>Each country/currency has its unique intercept. This is the country-specific fixed effect.</a:t>
                </a:r>
              </a:p>
              <a:p>
                <a:pPr marL="1657350" lvl="3" indent="-285750">
                  <a:buFont typeface="Arial" panose="020B0604020202020204" pitchFamily="34" charset="0"/>
                  <a:buChar char="•"/>
                </a:pPr>
                <a14:m>
                  <m:oMath xmlns:m="http://schemas.openxmlformats.org/officeDocument/2006/math">
                    <m:r>
                      <a:rPr lang="en-US" sz="1400" i="1">
                        <a:solidFill>
                          <a:schemeClr val="bg1"/>
                        </a:solidFill>
                        <a:latin typeface="Cambria Math" panose="02040503050406030204" pitchFamily="18" charset="0"/>
                        <a:ea typeface="Cambria Math" panose="02040503050406030204" pitchFamily="18" charset="0"/>
                      </a:rPr>
                      <m:t>𝛽</m:t>
                    </m:r>
                    <m:r>
                      <a:rPr lang="en-US" sz="1400" b="0" i="1" smtClean="0">
                        <a:solidFill>
                          <a:schemeClr val="bg1"/>
                        </a:solidFill>
                        <a:latin typeface="Cambria Math" panose="02040503050406030204" pitchFamily="18" charset="0"/>
                        <a:ea typeface="Cambria Math" panose="02040503050406030204" pitchFamily="18" charset="0"/>
                      </a:rPr>
                      <m:t>:</m:t>
                    </m:r>
                  </m:oMath>
                </a14:m>
                <a:r>
                  <a:rPr lang="en-US" sz="1400" b="0" i="1" dirty="0">
                    <a:solidFill>
                      <a:schemeClr val="bg1"/>
                    </a:solidFill>
                    <a:latin typeface="Cambria Math" panose="02040503050406030204" pitchFamily="18" charset="0"/>
                    <a:ea typeface="Cambria Math" panose="02040503050406030204" pitchFamily="18" charset="0"/>
                  </a:rPr>
                  <a:t> </a:t>
                </a:r>
                <a:r>
                  <a:rPr lang="en-US" sz="1400" i="1" dirty="0">
                    <a:solidFill>
                      <a:schemeClr val="bg1"/>
                    </a:solidFill>
                    <a:latin typeface="Cambria Math" panose="02040503050406030204" pitchFamily="18" charset="0"/>
                    <a:ea typeface="Cambria Math" panose="02040503050406030204" pitchFamily="18" charset="0"/>
                  </a:rPr>
                  <a:t>The estimated beta coefficients for each independent variable</a:t>
                </a:r>
              </a:p>
              <a:p>
                <a:pPr marL="1657350" lvl="3" indent="-285750">
                  <a:buFont typeface="Arial" panose="020B0604020202020204" pitchFamily="34" charset="0"/>
                  <a:buChar char="•"/>
                </a:pPr>
                <a14:m>
                  <m:oMath xmlns:m="http://schemas.openxmlformats.org/officeDocument/2006/math">
                    <m:sSub>
                      <m:sSubPr>
                        <m:ctrlPr>
                          <a:rPr lang="nl-BE" sz="1400" b="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𝜇</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sub>
                    </m:sSub>
                  </m:oMath>
                </a14:m>
                <a:r>
                  <a:rPr lang="en-US" sz="1400" i="1" dirty="0">
                    <a:solidFill>
                      <a:schemeClr val="bg1"/>
                    </a:solidFill>
                    <a:latin typeface="Cambria Math" panose="02040503050406030204" pitchFamily="18" charset="0"/>
                    <a:ea typeface="Cambria Math" panose="02040503050406030204" pitchFamily="18" charset="0"/>
                  </a:rPr>
                  <a:t>: error term</a:t>
                </a:r>
              </a:p>
              <a:p>
                <a:pPr marL="1657350" lvl="3" indent="-285750">
                  <a:buFont typeface="Arial" panose="020B0604020202020204" pitchFamily="34" charset="0"/>
                  <a:buChar char="•"/>
                </a:pPr>
                <a14:m>
                  <m:oMath xmlns:m="http://schemas.openxmlformats.org/officeDocument/2006/math">
                    <m:func>
                      <m:funcPr>
                        <m:ctrlPr>
                          <a:rPr lang="en-US" sz="1400" i="1" smtClean="0">
                            <a:solidFill>
                              <a:schemeClr val="bg1"/>
                            </a:solidFill>
                            <a:latin typeface="Cambria Math" panose="02040503050406030204" pitchFamily="18" charset="0"/>
                            <a:ea typeface="Cambria Math" panose="02040503050406030204" pitchFamily="18" charset="0"/>
                          </a:rPr>
                        </m:ctrlPr>
                      </m:funcPr>
                      <m:fName>
                        <m:r>
                          <m:rPr>
                            <m:sty m:val="p"/>
                          </m:rPr>
                          <a:rPr lang="en-US" sz="1400">
                            <a:solidFill>
                              <a:schemeClr val="bg1"/>
                            </a:solidFill>
                            <a:latin typeface="Cambria Math" panose="02040503050406030204" pitchFamily="18" charset="0"/>
                            <a:ea typeface="Cambria Math" panose="02040503050406030204" pitchFamily="18" charset="0"/>
                          </a:rPr>
                          <m:t>log</m:t>
                        </m:r>
                      </m:fName>
                      <m:e>
                        <m:sSub>
                          <m:sSubPr>
                            <m:ctrlPr>
                              <a:rPr lang="en-US" sz="1400" i="1">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𝑡𝑜𝑡</m:t>
                            </m:r>
                          </m:e>
                          <m:sub>
                            <m:r>
                              <a:rPr lang="en-US" sz="1400" i="1">
                                <a:solidFill>
                                  <a:schemeClr val="bg1"/>
                                </a:solidFill>
                                <a:latin typeface="Cambria Math" panose="02040503050406030204" pitchFamily="18" charset="0"/>
                                <a:ea typeface="Cambria Math" panose="02040503050406030204" pitchFamily="18" charset="0"/>
                              </a:rPr>
                              <m:t>𝑖</m:t>
                            </m:r>
                            <m:r>
                              <a:rPr lang="en-US" sz="1400" i="1">
                                <a:solidFill>
                                  <a:schemeClr val="bg1"/>
                                </a:solidFill>
                                <a:latin typeface="Cambria Math" panose="02040503050406030204" pitchFamily="18" charset="0"/>
                                <a:ea typeface="Cambria Math" panose="02040503050406030204" pitchFamily="18" charset="0"/>
                              </a:rPr>
                              <m:t>,</m:t>
                            </m:r>
                            <m:r>
                              <a:rPr lang="en-US" sz="1400" i="1">
                                <a:solidFill>
                                  <a:schemeClr val="bg1"/>
                                </a:solidFill>
                                <a:latin typeface="Cambria Math" panose="02040503050406030204" pitchFamily="18" charset="0"/>
                                <a:ea typeface="Cambria Math" panose="02040503050406030204" pitchFamily="18" charset="0"/>
                              </a:rPr>
                              <m:t>𝑡</m:t>
                            </m:r>
                          </m:sub>
                        </m:sSub>
                      </m:e>
                    </m:func>
                  </m:oMath>
                </a14:m>
                <a:r>
                  <a:rPr lang="en-US" sz="1400" i="1" dirty="0">
                    <a:solidFill>
                      <a:schemeClr val="bg1"/>
                    </a:solidFill>
                    <a:latin typeface="Cambria Math" panose="02040503050406030204" pitchFamily="18" charset="0"/>
                    <a:ea typeface="Cambria Math" panose="02040503050406030204" pitchFamily="18" charset="0"/>
                  </a:rPr>
                  <a:t>: Log of the relative terms of trade of currency </a:t>
                </a:r>
                <a:r>
                  <a:rPr lang="en-US" sz="1400" i="1" dirty="0" err="1">
                    <a:solidFill>
                      <a:schemeClr val="bg1"/>
                    </a:solidFill>
                    <a:latin typeface="Cambria Math" panose="02040503050406030204" pitchFamily="18" charset="0"/>
                    <a:ea typeface="Cambria Math" panose="02040503050406030204" pitchFamily="18" charset="0"/>
                  </a:rPr>
                  <a:t>i</a:t>
                </a:r>
                <a:r>
                  <a:rPr lang="en-US" sz="1400" i="1" dirty="0">
                    <a:solidFill>
                      <a:schemeClr val="bg1"/>
                    </a:solidFill>
                    <a:latin typeface="Cambria Math" panose="02040503050406030204" pitchFamily="18" charset="0"/>
                    <a:ea typeface="Cambria Math" panose="02040503050406030204" pitchFamily="18" charset="0"/>
                  </a:rPr>
                  <a:t> at time t. Relative is ratio of terms of trade domestic currency to terms of trade USA. Terms of trade are export prices to import prices.</a:t>
                </a:r>
              </a:p>
              <a:p>
                <a:pPr marL="1657350" lvl="3" indent="-285750">
                  <a:buFont typeface="Arial" panose="020B0604020202020204" pitchFamily="34" charset="0"/>
                  <a:buChar char="•"/>
                </a:pPr>
                <a14:m>
                  <m:oMath xmlns:m="http://schemas.openxmlformats.org/officeDocument/2006/math">
                    <m:func>
                      <m:funcPr>
                        <m:ctrlPr>
                          <a:rPr lang="en-US" sz="1400" i="1" smtClean="0">
                            <a:solidFill>
                              <a:schemeClr val="bg1"/>
                            </a:solidFill>
                            <a:latin typeface="Cambria Math" panose="02040503050406030204" pitchFamily="18" charset="0"/>
                            <a:ea typeface="Cambria Math" panose="02040503050406030204" pitchFamily="18" charset="0"/>
                          </a:rPr>
                        </m:ctrlPr>
                      </m:funcPr>
                      <m:fName>
                        <m:r>
                          <m:rPr>
                            <m:sty m:val="p"/>
                          </m:rPr>
                          <a:rPr lang="en-US" sz="1400">
                            <a:solidFill>
                              <a:schemeClr val="bg1"/>
                            </a:solidFill>
                            <a:latin typeface="Cambria Math" panose="02040503050406030204" pitchFamily="18" charset="0"/>
                            <a:ea typeface="Cambria Math" panose="02040503050406030204" pitchFamily="18" charset="0"/>
                          </a:rPr>
                          <m:t>log</m:t>
                        </m:r>
                      </m:fName>
                      <m:e>
                        <m:sSub>
                          <m:sSubPr>
                            <m:ctrlPr>
                              <a:rPr lang="en-US" sz="1400" i="1">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𝑔𝑓𝑐</m:t>
                            </m:r>
                            <m:r>
                              <a:rPr lang="nl-BE" sz="1400" b="0" i="1" smtClean="0">
                                <a:solidFill>
                                  <a:schemeClr val="bg1"/>
                                </a:solidFill>
                                <a:latin typeface="Cambria Math" panose="02040503050406030204" pitchFamily="18" charset="0"/>
                                <a:ea typeface="Cambria Math" panose="02040503050406030204" pitchFamily="18" charset="0"/>
                              </a:rPr>
                              <m:t>𝑡</m:t>
                            </m:r>
                          </m:e>
                          <m:sub>
                            <m:r>
                              <a:rPr lang="en-US" sz="1400" i="1">
                                <a:solidFill>
                                  <a:schemeClr val="bg1"/>
                                </a:solidFill>
                                <a:latin typeface="Cambria Math" panose="02040503050406030204" pitchFamily="18" charset="0"/>
                                <a:ea typeface="Cambria Math" panose="02040503050406030204" pitchFamily="18" charset="0"/>
                              </a:rPr>
                              <m:t>𝑖</m:t>
                            </m:r>
                            <m:r>
                              <a:rPr lang="en-US" sz="1400" i="1">
                                <a:solidFill>
                                  <a:schemeClr val="bg1"/>
                                </a:solidFill>
                                <a:latin typeface="Cambria Math" panose="02040503050406030204" pitchFamily="18" charset="0"/>
                                <a:ea typeface="Cambria Math" panose="02040503050406030204" pitchFamily="18" charset="0"/>
                              </a:rPr>
                              <m:t>,</m:t>
                            </m:r>
                            <m:r>
                              <a:rPr lang="en-US" sz="1400" i="1">
                                <a:solidFill>
                                  <a:schemeClr val="bg1"/>
                                </a:solidFill>
                                <a:latin typeface="Cambria Math" panose="02040503050406030204" pitchFamily="18" charset="0"/>
                                <a:ea typeface="Cambria Math" panose="02040503050406030204" pitchFamily="18" charset="0"/>
                              </a:rPr>
                              <m:t>𝑡</m:t>
                            </m:r>
                          </m:sub>
                        </m:sSub>
                      </m:e>
                    </m:func>
                  </m:oMath>
                </a14:m>
                <a:r>
                  <a:rPr lang="en-US" sz="1400" i="1" dirty="0">
                    <a:solidFill>
                      <a:schemeClr val="bg1"/>
                    </a:solidFill>
                    <a:latin typeface="Cambria Math" panose="02040503050406030204" pitchFamily="18" charset="0"/>
                    <a:ea typeface="Cambria Math" panose="02040503050406030204" pitchFamily="18" charset="0"/>
                  </a:rPr>
                  <a:t>: Log of the relative gross fixed capital as % GDP of currency </a:t>
                </a:r>
                <a:r>
                  <a:rPr lang="en-US" sz="1400" i="1" dirty="0" err="1">
                    <a:solidFill>
                      <a:schemeClr val="bg1"/>
                    </a:solidFill>
                    <a:latin typeface="Cambria Math" panose="02040503050406030204" pitchFamily="18" charset="0"/>
                    <a:ea typeface="Cambria Math" panose="02040503050406030204" pitchFamily="18" charset="0"/>
                  </a:rPr>
                  <a:t>i</a:t>
                </a:r>
                <a:r>
                  <a:rPr lang="en-US" sz="1400" i="1" dirty="0">
                    <a:solidFill>
                      <a:schemeClr val="bg1"/>
                    </a:solidFill>
                    <a:latin typeface="Cambria Math" panose="02040503050406030204" pitchFamily="18" charset="0"/>
                    <a:ea typeface="Cambria Math" panose="02040503050406030204" pitchFamily="18" charset="0"/>
                  </a:rPr>
                  <a:t> at time t. Relative is ratio of </a:t>
                </a:r>
                <a:r>
                  <a:rPr lang="en-US" sz="1400" i="1" dirty="0" err="1">
                    <a:solidFill>
                      <a:schemeClr val="bg1"/>
                    </a:solidFill>
                    <a:latin typeface="Cambria Math" panose="02040503050406030204" pitchFamily="18" charset="0"/>
                    <a:ea typeface="Cambria Math" panose="02040503050406030204" pitchFamily="18" charset="0"/>
                  </a:rPr>
                  <a:t>gfc</a:t>
                </a:r>
                <a:r>
                  <a:rPr lang="en-US" sz="1400" i="1" dirty="0">
                    <a:solidFill>
                      <a:schemeClr val="bg1"/>
                    </a:solidFill>
                    <a:latin typeface="Cambria Math" panose="02040503050406030204" pitchFamily="18" charset="0"/>
                    <a:ea typeface="Cambria Math" panose="02040503050406030204" pitchFamily="18" charset="0"/>
                  </a:rPr>
                  <a:t> domestic currency to </a:t>
                </a:r>
                <a:r>
                  <a:rPr lang="en-US" sz="1400" i="1" dirty="0" err="1">
                    <a:solidFill>
                      <a:schemeClr val="bg1"/>
                    </a:solidFill>
                    <a:latin typeface="Cambria Math" panose="02040503050406030204" pitchFamily="18" charset="0"/>
                    <a:ea typeface="Cambria Math" panose="02040503050406030204" pitchFamily="18" charset="0"/>
                  </a:rPr>
                  <a:t>gfc</a:t>
                </a:r>
                <a:r>
                  <a:rPr lang="en-US" sz="1400" i="1" dirty="0">
                    <a:solidFill>
                      <a:schemeClr val="bg1"/>
                    </a:solidFill>
                    <a:latin typeface="Cambria Math" panose="02040503050406030204" pitchFamily="18" charset="0"/>
                    <a:ea typeface="Cambria Math" panose="02040503050406030204" pitchFamily="18" charset="0"/>
                  </a:rPr>
                  <a:t> USA.</a:t>
                </a:r>
              </a:p>
              <a:p>
                <a:pPr marL="1657350" lvl="3" indent="-285750">
                  <a:buFont typeface="Arial" panose="020B0604020202020204" pitchFamily="34" charset="0"/>
                  <a:buChar char="•"/>
                </a:pPr>
                <a14:m>
                  <m:oMath xmlns:m="http://schemas.openxmlformats.org/officeDocument/2006/math">
                    <m:sSub>
                      <m:sSubPr>
                        <m:ctrlPr>
                          <a:rPr lang="en-US" sz="140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𝑦𝑖𝑒𝑙𝑑</m:t>
                        </m:r>
                        <m:r>
                          <a:rPr lang="nl-BE" sz="1400" b="0" i="1" smtClean="0">
                            <a:solidFill>
                              <a:schemeClr val="bg1"/>
                            </a:solidFill>
                            <a:latin typeface="Cambria Math" panose="02040503050406030204" pitchFamily="18" charset="0"/>
                            <a:ea typeface="Cambria Math" panose="02040503050406030204" pitchFamily="18" charset="0"/>
                          </a:rPr>
                          <m:t>_</m:t>
                        </m:r>
                        <m:r>
                          <a:rPr lang="nl-BE" sz="1400" b="0" i="1" smtClean="0">
                            <a:solidFill>
                              <a:schemeClr val="bg1"/>
                            </a:solidFill>
                            <a:latin typeface="Cambria Math" panose="02040503050406030204" pitchFamily="18" charset="0"/>
                            <a:ea typeface="Cambria Math" panose="02040503050406030204" pitchFamily="18" charset="0"/>
                          </a:rPr>
                          <m:t>𝑑𝑖𝑓𝑓</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sub>
                    </m:sSub>
                  </m:oMath>
                </a14:m>
                <a:r>
                  <a:rPr lang="en-US" sz="1400" dirty="0">
                    <a:solidFill>
                      <a:schemeClr val="bg1"/>
                    </a:solidFill>
                    <a:ea typeface="Cambria Math" panose="02040503050406030204" pitchFamily="18" charset="0"/>
                  </a:rPr>
                  <a:t> </a:t>
                </a:r>
                <a:r>
                  <a:rPr lang="en-US" sz="1400" i="1" dirty="0">
                    <a:solidFill>
                      <a:schemeClr val="bg1"/>
                    </a:solidFill>
                    <a:latin typeface="Cambria Math" panose="02040503050406030204" pitchFamily="18" charset="0"/>
                    <a:ea typeface="Cambria Math" panose="02040503050406030204" pitchFamily="18" charset="0"/>
                  </a:rPr>
                  <a:t>: Nominal 10y yield difference of currency </a:t>
                </a:r>
                <a:r>
                  <a:rPr lang="en-US" sz="1400" i="1" dirty="0" err="1">
                    <a:solidFill>
                      <a:schemeClr val="bg1"/>
                    </a:solidFill>
                    <a:latin typeface="Cambria Math" panose="02040503050406030204" pitchFamily="18" charset="0"/>
                    <a:ea typeface="Cambria Math" panose="02040503050406030204" pitchFamily="18" charset="0"/>
                  </a:rPr>
                  <a:t>i</a:t>
                </a:r>
                <a:r>
                  <a:rPr lang="en-US" sz="1400" i="1" dirty="0">
                    <a:solidFill>
                      <a:schemeClr val="bg1"/>
                    </a:solidFill>
                    <a:latin typeface="Cambria Math" panose="02040503050406030204" pitchFamily="18" charset="0"/>
                    <a:ea typeface="Cambria Math" panose="02040503050406030204" pitchFamily="18" charset="0"/>
                  </a:rPr>
                  <a:t> at time t.</a:t>
                </a:r>
              </a:p>
              <a:p>
                <a:pPr marL="1657350" lvl="3" indent="-285750">
                  <a:buFont typeface="Arial" panose="020B0604020202020204" pitchFamily="34" charset="0"/>
                  <a:buChar char="•"/>
                </a:pPr>
                <a14:m>
                  <m:oMath xmlns:m="http://schemas.openxmlformats.org/officeDocument/2006/math">
                    <m:func>
                      <m:funcPr>
                        <m:ctrlPr>
                          <a:rPr lang="en-US" sz="1400" i="1">
                            <a:solidFill>
                              <a:schemeClr val="bg1"/>
                            </a:solidFill>
                            <a:latin typeface="Cambria Math" panose="02040503050406030204" pitchFamily="18" charset="0"/>
                            <a:ea typeface="Cambria Math" panose="02040503050406030204" pitchFamily="18" charset="0"/>
                          </a:rPr>
                        </m:ctrlPr>
                      </m:funcPr>
                      <m:fName>
                        <m:r>
                          <m:rPr>
                            <m:sty m:val="p"/>
                          </m:rPr>
                          <a:rPr lang="en-US" sz="1400">
                            <a:solidFill>
                              <a:schemeClr val="bg1"/>
                            </a:solidFill>
                            <a:latin typeface="Cambria Math" panose="02040503050406030204" pitchFamily="18" charset="0"/>
                            <a:ea typeface="Cambria Math" panose="02040503050406030204" pitchFamily="18" charset="0"/>
                          </a:rPr>
                          <m:t>log</m:t>
                        </m:r>
                      </m:fName>
                      <m:e>
                        <m:sSub>
                          <m:sSubPr>
                            <m:ctrlPr>
                              <a:rPr lang="en-US" sz="1400" i="1">
                                <a:solidFill>
                                  <a:schemeClr val="bg1"/>
                                </a:solidFill>
                                <a:latin typeface="Cambria Math" panose="02040503050406030204" pitchFamily="18" charset="0"/>
                                <a:ea typeface="Cambria Math" panose="02040503050406030204" pitchFamily="18" charset="0"/>
                              </a:rPr>
                            </m:ctrlPr>
                          </m:sSubPr>
                          <m:e>
                            <m:r>
                              <a:rPr lang="en-US" sz="1400" i="1">
                                <a:solidFill>
                                  <a:schemeClr val="bg1"/>
                                </a:solidFill>
                                <a:latin typeface="Cambria Math" panose="02040503050406030204" pitchFamily="18" charset="0"/>
                                <a:ea typeface="Cambria Math" panose="02040503050406030204" pitchFamily="18" charset="0"/>
                              </a:rPr>
                              <m:t>𝑐𝑝𝑖</m:t>
                            </m:r>
                          </m:e>
                          <m:sub>
                            <m:r>
                              <a:rPr lang="en-US" sz="1400" i="1">
                                <a:solidFill>
                                  <a:schemeClr val="bg1"/>
                                </a:solidFill>
                                <a:latin typeface="Cambria Math" panose="02040503050406030204" pitchFamily="18" charset="0"/>
                                <a:ea typeface="Cambria Math" panose="02040503050406030204" pitchFamily="18" charset="0"/>
                              </a:rPr>
                              <m:t>𝑖</m:t>
                            </m:r>
                            <m:r>
                              <a:rPr lang="en-US" sz="1400" i="1">
                                <a:solidFill>
                                  <a:schemeClr val="bg1"/>
                                </a:solidFill>
                                <a:latin typeface="Cambria Math" panose="02040503050406030204" pitchFamily="18" charset="0"/>
                                <a:ea typeface="Cambria Math" panose="02040503050406030204" pitchFamily="18" charset="0"/>
                              </a:rPr>
                              <m:t>,</m:t>
                            </m:r>
                            <m:r>
                              <a:rPr lang="en-US" sz="1400" i="1">
                                <a:solidFill>
                                  <a:schemeClr val="bg1"/>
                                </a:solidFill>
                                <a:latin typeface="Cambria Math" panose="02040503050406030204" pitchFamily="18" charset="0"/>
                                <a:ea typeface="Cambria Math" panose="02040503050406030204" pitchFamily="18" charset="0"/>
                              </a:rPr>
                              <m:t>𝑡</m:t>
                            </m:r>
                          </m:sub>
                        </m:sSub>
                      </m:e>
                    </m:func>
                  </m:oMath>
                </a14:m>
                <a:r>
                  <a:rPr lang="en-US" sz="1400" i="1" dirty="0">
                    <a:solidFill>
                      <a:schemeClr val="bg1"/>
                    </a:solidFill>
                    <a:latin typeface="Cambria Math" panose="02040503050406030204" pitchFamily="18" charset="0"/>
                    <a:ea typeface="Cambria Math" panose="02040503050406030204" pitchFamily="18" charset="0"/>
                  </a:rPr>
                  <a:t>: Log of relative cpi-index of currency </a:t>
                </a:r>
                <a:r>
                  <a:rPr lang="en-US" sz="1400" i="1" dirty="0" err="1">
                    <a:solidFill>
                      <a:schemeClr val="bg1"/>
                    </a:solidFill>
                    <a:latin typeface="Cambria Math" panose="02040503050406030204" pitchFamily="18" charset="0"/>
                    <a:ea typeface="Cambria Math" panose="02040503050406030204" pitchFamily="18" charset="0"/>
                  </a:rPr>
                  <a:t>i</a:t>
                </a:r>
                <a:r>
                  <a:rPr lang="en-US" sz="1400" i="1" dirty="0">
                    <a:solidFill>
                      <a:schemeClr val="bg1"/>
                    </a:solidFill>
                    <a:latin typeface="Cambria Math" panose="02040503050406030204" pitchFamily="18" charset="0"/>
                    <a:ea typeface="Cambria Math" panose="02040503050406030204" pitchFamily="18" charset="0"/>
                  </a:rPr>
                  <a:t> at time t. Relative is ratio of domestic cpi-index to cpi-index USA.</a:t>
                </a:r>
              </a:p>
              <a:p>
                <a:pPr marL="1657350" lvl="3" indent="-285750">
                  <a:buFont typeface="Arial" panose="020B0604020202020204" pitchFamily="34" charset="0"/>
                  <a:buChar char="•"/>
                </a:pPr>
                <a14:m>
                  <m:oMath xmlns:m="http://schemas.openxmlformats.org/officeDocument/2006/math">
                    <m:func>
                      <m:funcPr>
                        <m:ctrlPr>
                          <a:rPr lang="en-US" sz="1400" i="1" smtClean="0">
                            <a:solidFill>
                              <a:schemeClr val="bg1"/>
                            </a:solidFill>
                            <a:latin typeface="Cambria Math" panose="02040503050406030204" pitchFamily="18" charset="0"/>
                            <a:ea typeface="Cambria Math" panose="02040503050406030204" pitchFamily="18" charset="0"/>
                          </a:rPr>
                        </m:ctrlPr>
                      </m:funcPr>
                      <m:fName>
                        <m:r>
                          <m:rPr>
                            <m:sty m:val="p"/>
                          </m:rPr>
                          <a:rPr lang="en-US" sz="1400">
                            <a:solidFill>
                              <a:schemeClr val="bg1"/>
                            </a:solidFill>
                            <a:latin typeface="Cambria Math" panose="02040503050406030204" pitchFamily="18" charset="0"/>
                            <a:ea typeface="Cambria Math" panose="02040503050406030204" pitchFamily="18" charset="0"/>
                          </a:rPr>
                          <m:t>log</m:t>
                        </m:r>
                      </m:fName>
                      <m:e>
                        <m:sSub>
                          <m:sSubPr>
                            <m:ctrlPr>
                              <a:rPr lang="en-US" sz="1400" i="1">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𝑝𝑟𝑜𝑑</m:t>
                            </m:r>
                          </m:e>
                          <m:sub>
                            <m:r>
                              <a:rPr lang="en-US" sz="1400" i="1">
                                <a:solidFill>
                                  <a:schemeClr val="bg1"/>
                                </a:solidFill>
                                <a:latin typeface="Cambria Math" panose="02040503050406030204" pitchFamily="18" charset="0"/>
                                <a:ea typeface="Cambria Math" panose="02040503050406030204" pitchFamily="18" charset="0"/>
                              </a:rPr>
                              <m:t>𝑖</m:t>
                            </m:r>
                            <m:r>
                              <a:rPr lang="en-US" sz="1400" i="1">
                                <a:solidFill>
                                  <a:schemeClr val="bg1"/>
                                </a:solidFill>
                                <a:latin typeface="Cambria Math" panose="02040503050406030204" pitchFamily="18" charset="0"/>
                                <a:ea typeface="Cambria Math" panose="02040503050406030204" pitchFamily="18" charset="0"/>
                              </a:rPr>
                              <m:t>,</m:t>
                            </m:r>
                            <m:r>
                              <a:rPr lang="en-US" sz="1400" i="1">
                                <a:solidFill>
                                  <a:schemeClr val="bg1"/>
                                </a:solidFill>
                                <a:latin typeface="Cambria Math" panose="02040503050406030204" pitchFamily="18" charset="0"/>
                                <a:ea typeface="Cambria Math" panose="02040503050406030204" pitchFamily="18" charset="0"/>
                              </a:rPr>
                              <m:t>𝑡</m:t>
                            </m:r>
                          </m:sub>
                        </m:sSub>
                      </m:e>
                    </m:func>
                  </m:oMath>
                </a14:m>
                <a:r>
                  <a:rPr lang="en-US" sz="1400" i="1" dirty="0">
                    <a:solidFill>
                      <a:schemeClr val="bg1"/>
                    </a:solidFill>
                    <a:latin typeface="Cambria Math" panose="02040503050406030204" pitchFamily="18" charset="0"/>
                    <a:ea typeface="Cambria Math" panose="02040503050406030204" pitchFamily="18" charset="0"/>
                  </a:rPr>
                  <a:t>: Log of relative productivity index of currency </a:t>
                </a:r>
                <a:r>
                  <a:rPr lang="en-US" sz="1400" i="1" dirty="0" err="1">
                    <a:solidFill>
                      <a:schemeClr val="bg1"/>
                    </a:solidFill>
                    <a:latin typeface="Cambria Math" panose="02040503050406030204" pitchFamily="18" charset="0"/>
                    <a:ea typeface="Cambria Math" panose="02040503050406030204" pitchFamily="18" charset="0"/>
                  </a:rPr>
                  <a:t>i</a:t>
                </a:r>
                <a:r>
                  <a:rPr lang="en-US" sz="1400" i="1" dirty="0">
                    <a:solidFill>
                      <a:schemeClr val="bg1"/>
                    </a:solidFill>
                    <a:latin typeface="Cambria Math" panose="02040503050406030204" pitchFamily="18" charset="0"/>
                    <a:ea typeface="Cambria Math" panose="02040503050406030204" pitchFamily="18" charset="0"/>
                  </a:rPr>
                  <a:t> at time t. Relative is ratio of domestic productivity-index to productivity-index USA.</a:t>
                </a:r>
                <a:endParaRPr lang="en-US" dirty="0">
                  <a:solidFill>
                    <a:schemeClr val="bg1"/>
                  </a:solidFill>
                </a:endParaRPr>
              </a:p>
            </p:txBody>
          </p:sp>
        </mc:Choice>
        <mc:Fallback>
          <p:sp>
            <p:nvSpPr>
              <p:cNvPr id="6" name="Tekstvak 5">
                <a:extLst>
                  <a:ext uri="{FF2B5EF4-FFF2-40B4-BE49-F238E27FC236}">
                    <a16:creationId xmlns:a16="http://schemas.microsoft.com/office/drawing/2014/main" id="{CDB4854A-D788-FAA9-12AE-52FBCBAE3829}"/>
                  </a:ext>
                </a:extLst>
              </p:cNvPr>
              <p:cNvSpPr txBox="1">
                <a:spLocks noRot="1" noChangeAspect="1" noMove="1" noResize="1" noEditPoints="1" noAdjustHandles="1" noChangeArrowheads="1" noChangeShapeType="1" noTextEdit="1"/>
              </p:cNvSpPr>
              <p:nvPr/>
            </p:nvSpPr>
            <p:spPr>
              <a:xfrm>
                <a:off x="186612" y="746449"/>
                <a:ext cx="11551298" cy="4692054"/>
              </a:xfrm>
              <a:prstGeom prst="rect">
                <a:avLst/>
              </a:prstGeom>
              <a:blipFill>
                <a:blip r:embed="rId2"/>
                <a:stretch>
                  <a:fillRect l="-106" t="-130" r="-158" b="-260"/>
                </a:stretch>
              </a:blipFill>
            </p:spPr>
            <p:txBody>
              <a:bodyPr/>
              <a:lstStyle/>
              <a:p>
                <a:r>
                  <a:rPr lang="en-US">
                    <a:noFill/>
                  </a:rPr>
                  <a:t> </a:t>
                </a:r>
              </a:p>
            </p:txBody>
          </p:sp>
        </mc:Fallback>
      </mc:AlternateContent>
      <p:sp>
        <p:nvSpPr>
          <p:cNvPr id="11" name="Tekstvak 10">
            <a:extLst>
              <a:ext uri="{FF2B5EF4-FFF2-40B4-BE49-F238E27FC236}">
                <a16:creationId xmlns:a16="http://schemas.microsoft.com/office/drawing/2014/main" id="{59402E78-D0F6-11F3-1B72-736183685F46}"/>
              </a:ext>
            </a:extLst>
          </p:cNvPr>
          <p:cNvSpPr txBox="1"/>
          <p:nvPr/>
        </p:nvSpPr>
        <p:spPr>
          <a:xfrm>
            <a:off x="97675" y="159531"/>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STEP 1 – Run </a:t>
            </a:r>
            <a:r>
              <a:rPr lang="nl-BE" b="1" dirty="0" err="1">
                <a:solidFill>
                  <a:schemeClr val="bg1"/>
                </a:solidFill>
              </a:rPr>
              <a:t>Fixed</a:t>
            </a:r>
            <a:r>
              <a:rPr lang="nl-BE" b="1" dirty="0">
                <a:solidFill>
                  <a:schemeClr val="bg1"/>
                </a:solidFill>
              </a:rPr>
              <a:t> Effect Panel </a:t>
            </a:r>
            <a:r>
              <a:rPr lang="nl-BE" b="1" dirty="0" err="1">
                <a:solidFill>
                  <a:schemeClr val="bg1"/>
                </a:solidFill>
              </a:rPr>
              <a:t>Regression</a:t>
            </a:r>
            <a:r>
              <a:rPr lang="nl-BE" b="1" dirty="0">
                <a:solidFill>
                  <a:schemeClr val="bg1"/>
                </a:solidFill>
              </a:rPr>
              <a:t> in-sample</a:t>
            </a:r>
          </a:p>
        </p:txBody>
      </p:sp>
    </p:spTree>
    <p:extLst>
      <p:ext uri="{BB962C8B-B14F-4D97-AF65-F5344CB8AC3E}">
        <p14:creationId xmlns:p14="http://schemas.microsoft.com/office/powerpoint/2010/main" val="192527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3" name="Tekstvak 12">
            <a:extLst>
              <a:ext uri="{FF2B5EF4-FFF2-40B4-BE49-F238E27FC236}">
                <a16:creationId xmlns:a16="http://schemas.microsoft.com/office/drawing/2014/main" id="{95D8630C-971C-8C20-EFCD-2C0EE1FB74E6}"/>
              </a:ext>
            </a:extLst>
          </p:cNvPr>
          <p:cNvSpPr txBox="1"/>
          <p:nvPr/>
        </p:nvSpPr>
        <p:spPr>
          <a:xfrm>
            <a:off x="97675" y="4408110"/>
            <a:ext cx="11039555" cy="400110"/>
          </a:xfrm>
          <a:prstGeom prst="rect">
            <a:avLst/>
          </a:prstGeom>
          <a:noFill/>
        </p:spPr>
        <p:txBody>
          <a:bodyPr wrap="square" rtlCol="0">
            <a:spAutoFit/>
          </a:bodyPr>
          <a:lstStyle/>
          <a:p>
            <a:r>
              <a:rPr lang="en-US" sz="1000" dirty="0">
                <a:solidFill>
                  <a:schemeClr val="bg1"/>
                </a:solidFill>
              </a:rPr>
              <a:t>Upper intercept is intercept for dummy that was left out being </a:t>
            </a:r>
            <a:r>
              <a:rPr lang="en-US" sz="1000" dirty="0" err="1">
                <a:solidFill>
                  <a:schemeClr val="bg1"/>
                </a:solidFill>
              </a:rPr>
              <a:t>eurusd</a:t>
            </a:r>
            <a:r>
              <a:rPr lang="en-US" sz="1000" dirty="0">
                <a:solidFill>
                  <a:schemeClr val="bg1"/>
                </a:solidFill>
              </a:rPr>
              <a:t>. There are other intercepts not shown here for each country (these intercepts are equal to euro area intercept + intercept currency)</a:t>
            </a:r>
          </a:p>
        </p:txBody>
      </p:sp>
      <p:pic>
        <p:nvPicPr>
          <p:cNvPr id="4" name="Afbeelding 3">
            <a:extLst>
              <a:ext uri="{FF2B5EF4-FFF2-40B4-BE49-F238E27FC236}">
                <a16:creationId xmlns:a16="http://schemas.microsoft.com/office/drawing/2014/main" id="{353A82C9-BE61-BB52-E5BB-F0BE53EF1B8B}"/>
              </a:ext>
            </a:extLst>
          </p:cNvPr>
          <p:cNvPicPr>
            <a:picLocks noChangeAspect="1"/>
          </p:cNvPicPr>
          <p:nvPr/>
        </p:nvPicPr>
        <p:blipFill rotWithShape="1">
          <a:blip r:embed="rId2"/>
          <a:srcRect t="46165" b="15702"/>
          <a:stretch/>
        </p:blipFill>
        <p:spPr>
          <a:xfrm>
            <a:off x="102045" y="821634"/>
            <a:ext cx="11449254" cy="3368350"/>
          </a:xfrm>
          <a:prstGeom prst="rect">
            <a:avLst/>
          </a:prstGeom>
        </p:spPr>
      </p:pic>
      <p:sp>
        <p:nvSpPr>
          <p:cNvPr id="7" name="Tekstvak 6">
            <a:extLst>
              <a:ext uri="{FF2B5EF4-FFF2-40B4-BE49-F238E27FC236}">
                <a16:creationId xmlns:a16="http://schemas.microsoft.com/office/drawing/2014/main" id="{BFD58622-F4AA-62B4-4159-2D30E6F6053D}"/>
              </a:ext>
            </a:extLst>
          </p:cNvPr>
          <p:cNvSpPr txBox="1"/>
          <p:nvPr/>
        </p:nvSpPr>
        <p:spPr>
          <a:xfrm>
            <a:off x="97675" y="159531"/>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STEP 1 – Run </a:t>
            </a:r>
            <a:r>
              <a:rPr lang="nl-BE" b="1" dirty="0" err="1">
                <a:solidFill>
                  <a:schemeClr val="bg1"/>
                </a:solidFill>
              </a:rPr>
              <a:t>Fixed</a:t>
            </a:r>
            <a:r>
              <a:rPr lang="nl-BE" b="1" dirty="0">
                <a:solidFill>
                  <a:schemeClr val="bg1"/>
                </a:solidFill>
              </a:rPr>
              <a:t> Effect Panel </a:t>
            </a:r>
            <a:r>
              <a:rPr lang="nl-BE" b="1" dirty="0" err="1">
                <a:solidFill>
                  <a:schemeClr val="bg1"/>
                </a:solidFill>
              </a:rPr>
              <a:t>Regression</a:t>
            </a:r>
            <a:r>
              <a:rPr lang="nl-BE" b="1" dirty="0">
                <a:solidFill>
                  <a:schemeClr val="bg1"/>
                </a:solidFill>
              </a:rPr>
              <a:t> in-sample</a:t>
            </a:r>
          </a:p>
        </p:txBody>
      </p:sp>
    </p:spTree>
    <p:extLst>
      <p:ext uri="{BB962C8B-B14F-4D97-AF65-F5344CB8AC3E}">
        <p14:creationId xmlns:p14="http://schemas.microsoft.com/office/powerpoint/2010/main" val="275902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2AD660C1-0363-C2EB-FF21-FB627A6AB28F}"/>
              </a:ext>
            </a:extLst>
          </p:cNvPr>
          <p:cNvPicPr>
            <a:picLocks noChangeAspect="1"/>
          </p:cNvPicPr>
          <p:nvPr/>
        </p:nvPicPr>
        <p:blipFill>
          <a:blip r:embed="rId2"/>
          <a:stretch>
            <a:fillRect/>
          </a:stretch>
        </p:blipFill>
        <p:spPr>
          <a:xfrm>
            <a:off x="161729" y="2085516"/>
            <a:ext cx="10421973" cy="1782433"/>
          </a:xfrm>
          <a:prstGeom prst="rect">
            <a:avLst/>
          </a:prstGeom>
        </p:spPr>
      </p:pic>
      <p:sp>
        <p:nvSpPr>
          <p:cNvPr id="6" name="Tekstvak 5">
            <a:extLst>
              <a:ext uri="{FF2B5EF4-FFF2-40B4-BE49-F238E27FC236}">
                <a16:creationId xmlns:a16="http://schemas.microsoft.com/office/drawing/2014/main" id="{D756BDD1-F005-729F-E9B3-F79A65A6ED9B}"/>
              </a:ext>
            </a:extLst>
          </p:cNvPr>
          <p:cNvSpPr txBox="1"/>
          <p:nvPr/>
        </p:nvSpPr>
        <p:spPr>
          <a:xfrm>
            <a:off x="97674" y="598316"/>
            <a:ext cx="11640236" cy="1200329"/>
          </a:xfrm>
          <a:prstGeom prst="rect">
            <a:avLst/>
          </a:prstGeom>
          <a:noFill/>
        </p:spPr>
        <p:txBody>
          <a:bodyPr wrap="square" rtlCol="0">
            <a:spAutoFit/>
          </a:bodyPr>
          <a:lstStyle/>
          <a:p>
            <a:r>
              <a:rPr lang="en-US" sz="1200" b="1" dirty="0">
                <a:solidFill>
                  <a:schemeClr val="bg1"/>
                </a:solidFill>
              </a:rPr>
              <a:t>Unit root test (non-stationary)</a:t>
            </a:r>
          </a:p>
          <a:p>
            <a:pPr marL="742950" lvl="1" indent="-285750">
              <a:buFont typeface="Arial" panose="020B0604020202020204" pitchFamily="34" charset="0"/>
              <a:buChar char="•"/>
            </a:pPr>
            <a:r>
              <a:rPr lang="en-US" sz="1200" dirty="0">
                <a:solidFill>
                  <a:schemeClr val="bg1"/>
                </a:solidFill>
              </a:rPr>
              <a:t>Ordinary Least Square regression can lead to spurious results if variables are non-stationary and have a unit root process.  Visually we could already notice trends, cycles and varying variance in our variables. So, we already suspect unit roots as is mostly the case anyway with financial time series. </a:t>
            </a:r>
          </a:p>
          <a:p>
            <a:pPr marL="742950" lvl="1" indent="-285750">
              <a:buFont typeface="Arial" panose="020B0604020202020204" pitchFamily="34" charset="0"/>
              <a:buChar char="•"/>
            </a:pPr>
            <a:endParaRPr lang="en-US" sz="1200" dirty="0">
              <a:solidFill>
                <a:schemeClr val="bg1"/>
              </a:solidFill>
            </a:endParaRPr>
          </a:p>
          <a:p>
            <a:pPr marL="742950" lvl="1" indent="-285750">
              <a:buFont typeface="Arial" panose="020B0604020202020204" pitchFamily="34" charset="0"/>
              <a:buChar char="•"/>
            </a:pPr>
            <a:r>
              <a:rPr lang="en-US" sz="1200" dirty="0">
                <a:solidFill>
                  <a:schemeClr val="bg1"/>
                </a:solidFill>
              </a:rPr>
              <a:t>We also run Augmented Dickey-Fuller tests on all our variables for every currency. We mostly find unit root processes: high p-values indicate we fail to reject the null of a unit root in the series. The time series are indeed nonstationary. Example below of </a:t>
            </a:r>
            <a:r>
              <a:rPr lang="en-US" sz="1200" dirty="0" err="1">
                <a:solidFill>
                  <a:schemeClr val="bg1"/>
                </a:solidFill>
              </a:rPr>
              <a:t>adf</a:t>
            </a:r>
            <a:r>
              <a:rPr lang="en-US" sz="1200" dirty="0">
                <a:solidFill>
                  <a:schemeClr val="bg1"/>
                </a:solidFill>
              </a:rPr>
              <a:t>-test on the variables of the Euro Area.</a:t>
            </a:r>
          </a:p>
        </p:txBody>
      </p:sp>
      <p:sp>
        <p:nvSpPr>
          <p:cNvPr id="8" name="Tekstvak 7">
            <a:extLst>
              <a:ext uri="{FF2B5EF4-FFF2-40B4-BE49-F238E27FC236}">
                <a16:creationId xmlns:a16="http://schemas.microsoft.com/office/drawing/2014/main" id="{C0548D2D-998F-B71D-6222-D9F2C57109D4}"/>
              </a:ext>
            </a:extLst>
          </p:cNvPr>
          <p:cNvSpPr txBox="1"/>
          <p:nvPr/>
        </p:nvSpPr>
        <p:spPr>
          <a:xfrm>
            <a:off x="161730" y="4154820"/>
            <a:ext cx="11868539" cy="1754326"/>
          </a:xfrm>
          <a:prstGeom prst="rect">
            <a:avLst/>
          </a:prstGeom>
          <a:noFill/>
        </p:spPr>
        <p:txBody>
          <a:bodyPr wrap="square" rtlCol="0">
            <a:spAutoFit/>
          </a:bodyPr>
          <a:lstStyle/>
          <a:p>
            <a:pPr algn="just"/>
            <a:r>
              <a:rPr lang="en-US" sz="1200" b="1" dirty="0">
                <a:solidFill>
                  <a:schemeClr val="bg1"/>
                </a:solidFill>
              </a:rPr>
              <a:t>Test for cointegration</a:t>
            </a:r>
          </a:p>
          <a:p>
            <a:pPr marL="742950" lvl="1" indent="-285750" algn="just">
              <a:buFont typeface="Arial" panose="020B0604020202020204" pitchFamily="34" charset="0"/>
              <a:buChar char="•"/>
            </a:pPr>
            <a:r>
              <a:rPr lang="en-US" sz="1200" dirty="0">
                <a:solidFill>
                  <a:schemeClr val="bg1"/>
                </a:solidFill>
              </a:rPr>
              <a:t>Given non-stationary variables, our panel regression will only give valid estimates of fair value if the variables are co-integrated. Cointegration means that a linear combination of the variables are stationary, despite the variables being non-stationary. In that case, our variables share a common, hidden stochastic trend that pulls on the variables in the long run. This means, that our variables can’t deviate too much for too long from the equilibrium trend: any errors (deviations) between actual values and equilibrium fair values revert to a mean in he long run.</a:t>
            </a:r>
          </a:p>
          <a:p>
            <a:pPr marL="742950" lvl="1" indent="-285750" algn="just">
              <a:buFont typeface="Arial" panose="020B0604020202020204" pitchFamily="34" charset="0"/>
              <a:buChar char="•"/>
            </a:pPr>
            <a:endParaRPr lang="en-US" sz="1200" dirty="0">
              <a:solidFill>
                <a:schemeClr val="bg1"/>
              </a:solidFill>
            </a:endParaRPr>
          </a:p>
          <a:p>
            <a:pPr marL="742950" lvl="1" indent="-285750" algn="just">
              <a:buFont typeface="Arial" panose="020B0604020202020204" pitchFamily="34" charset="0"/>
              <a:buChar char="•"/>
            </a:pPr>
            <a:r>
              <a:rPr lang="en-US" sz="1200" dirty="0">
                <a:solidFill>
                  <a:schemeClr val="bg1"/>
                </a:solidFill>
              </a:rPr>
              <a:t>We follow Engle-Granger and test if our estimated residuals are stationary (which would imply mean reversion in deviations and hence cointegration of our variables). </a:t>
            </a:r>
            <a:r>
              <a:rPr lang="en-US" sz="1200" dirty="0" err="1">
                <a:solidFill>
                  <a:schemeClr val="bg1"/>
                </a:solidFill>
              </a:rPr>
              <a:t>Adf</a:t>
            </a:r>
            <a:r>
              <a:rPr lang="en-US" sz="1200" dirty="0">
                <a:solidFill>
                  <a:schemeClr val="bg1"/>
                </a:solidFill>
              </a:rPr>
              <a:t>-tests on the residuals gives a p-value &lt; 0.01.  We reject the null of a unit root process in our residuals. Hence, we consider our variables as co-integrated indeed and we proceed with </a:t>
            </a:r>
            <a:r>
              <a:rPr lang="en-US" sz="1200" dirty="0" err="1">
                <a:solidFill>
                  <a:schemeClr val="bg1"/>
                </a:solidFill>
              </a:rPr>
              <a:t>ols</a:t>
            </a:r>
            <a:r>
              <a:rPr lang="en-US" sz="1200" dirty="0">
                <a:solidFill>
                  <a:schemeClr val="bg1"/>
                </a:solidFill>
              </a:rPr>
              <a:t>-regression to estimate long-term coefficients that will determine the long-run fair value of the currencies.</a:t>
            </a:r>
          </a:p>
        </p:txBody>
      </p:sp>
      <p:pic>
        <p:nvPicPr>
          <p:cNvPr id="11" name="Afbeelding 10">
            <a:extLst>
              <a:ext uri="{FF2B5EF4-FFF2-40B4-BE49-F238E27FC236}">
                <a16:creationId xmlns:a16="http://schemas.microsoft.com/office/drawing/2014/main" id="{7602EF08-443C-0551-81FD-F5D202247966}"/>
              </a:ext>
            </a:extLst>
          </p:cNvPr>
          <p:cNvPicPr>
            <a:picLocks noChangeAspect="1"/>
          </p:cNvPicPr>
          <p:nvPr/>
        </p:nvPicPr>
        <p:blipFill>
          <a:blip r:embed="rId3"/>
          <a:stretch>
            <a:fillRect/>
          </a:stretch>
        </p:blipFill>
        <p:spPr>
          <a:xfrm>
            <a:off x="97674" y="6196017"/>
            <a:ext cx="10486029" cy="342930"/>
          </a:xfrm>
          <a:prstGeom prst="rect">
            <a:avLst/>
          </a:prstGeom>
        </p:spPr>
      </p:pic>
      <p:sp>
        <p:nvSpPr>
          <p:cNvPr id="13" name="Tekstvak 12">
            <a:extLst>
              <a:ext uri="{FF2B5EF4-FFF2-40B4-BE49-F238E27FC236}">
                <a16:creationId xmlns:a16="http://schemas.microsoft.com/office/drawing/2014/main" id="{0A64B279-EBAE-A2BB-412B-8E5F800D44B4}"/>
              </a:ext>
            </a:extLst>
          </p:cNvPr>
          <p:cNvSpPr txBox="1"/>
          <p:nvPr/>
        </p:nvSpPr>
        <p:spPr>
          <a:xfrm>
            <a:off x="97675" y="159531"/>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STEP 1 – Run </a:t>
            </a:r>
            <a:r>
              <a:rPr lang="nl-BE" b="1" dirty="0" err="1">
                <a:solidFill>
                  <a:schemeClr val="bg1"/>
                </a:solidFill>
              </a:rPr>
              <a:t>Fixed</a:t>
            </a:r>
            <a:r>
              <a:rPr lang="nl-BE" b="1" dirty="0">
                <a:solidFill>
                  <a:schemeClr val="bg1"/>
                </a:solidFill>
              </a:rPr>
              <a:t> Effect Panel </a:t>
            </a:r>
            <a:r>
              <a:rPr lang="nl-BE" b="1" dirty="0" err="1">
                <a:solidFill>
                  <a:schemeClr val="bg1"/>
                </a:solidFill>
              </a:rPr>
              <a:t>Regression</a:t>
            </a:r>
            <a:r>
              <a:rPr lang="nl-BE" b="1" dirty="0">
                <a:solidFill>
                  <a:schemeClr val="bg1"/>
                </a:solidFill>
              </a:rPr>
              <a:t> in-sample, </a:t>
            </a:r>
            <a:r>
              <a:rPr lang="nl-BE" b="1" dirty="0" err="1">
                <a:solidFill>
                  <a:schemeClr val="bg1"/>
                </a:solidFill>
              </a:rPr>
              <a:t>statistics</a:t>
            </a:r>
            <a:endParaRPr lang="nl-BE" b="1" dirty="0">
              <a:solidFill>
                <a:schemeClr val="bg1"/>
              </a:solidFill>
            </a:endParaRPr>
          </a:p>
        </p:txBody>
      </p:sp>
    </p:spTree>
    <p:extLst>
      <p:ext uri="{BB962C8B-B14F-4D97-AF65-F5344CB8AC3E}">
        <p14:creationId xmlns:p14="http://schemas.microsoft.com/office/powerpoint/2010/main" val="574098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97674" y="175457"/>
            <a:ext cx="10940440" cy="369332"/>
          </a:xfrm>
          <a:prstGeom prst="rect">
            <a:avLst/>
          </a:prstGeom>
          <a:noFill/>
        </p:spPr>
        <p:txBody>
          <a:bodyPr wrap="square" rtlCol="0">
            <a:spAutoFit/>
          </a:bodyPr>
          <a:lstStyle/>
          <a:p>
            <a:r>
              <a:rPr lang="nl-BE" b="1" dirty="0">
                <a:solidFill>
                  <a:schemeClr val="bg1"/>
                </a:solidFill>
              </a:rPr>
              <a:t>STEP 2	IN-SAMPLE FIXED EFFECT PANEL REGRESSION, STATISTICS</a:t>
            </a:r>
          </a:p>
        </p:txBody>
      </p:sp>
      <p:sp>
        <p:nvSpPr>
          <p:cNvPr id="6" name="Tekstvak 5">
            <a:extLst>
              <a:ext uri="{FF2B5EF4-FFF2-40B4-BE49-F238E27FC236}">
                <a16:creationId xmlns:a16="http://schemas.microsoft.com/office/drawing/2014/main" id="{D756BDD1-F005-729F-E9B3-F79A65A6ED9B}"/>
              </a:ext>
            </a:extLst>
          </p:cNvPr>
          <p:cNvSpPr txBox="1"/>
          <p:nvPr/>
        </p:nvSpPr>
        <p:spPr>
          <a:xfrm>
            <a:off x="97674" y="598316"/>
            <a:ext cx="11640236" cy="3231654"/>
          </a:xfrm>
          <a:prstGeom prst="rect">
            <a:avLst/>
          </a:prstGeom>
          <a:noFill/>
        </p:spPr>
        <p:txBody>
          <a:bodyPr wrap="square" rtlCol="0">
            <a:spAutoFit/>
          </a:bodyPr>
          <a:lstStyle/>
          <a:p>
            <a:pPr marL="742950" lvl="1" indent="-285750">
              <a:buFont typeface="Arial" panose="020B0604020202020204" pitchFamily="34" charset="0"/>
              <a:buChar char="•"/>
            </a:pPr>
            <a:r>
              <a:rPr lang="en-US" sz="1200" dirty="0">
                <a:solidFill>
                  <a:schemeClr val="bg1"/>
                </a:solidFill>
              </a:rPr>
              <a:t>Estimating the long-run equilibrium fair-value is just the first step.  We want to know if deviations from fair-value, lead to future movements in the actual exchange rate that correct the misalignment.  This can be testes through an error correction model.  The deviations from fair-value are the residuals from our fixed effect panel regression. The residual is defined as: actual value – predicted (fitted) value. </a:t>
            </a:r>
          </a:p>
          <a:p>
            <a:pPr marL="742950" lvl="1" indent="-285750">
              <a:buFont typeface="Arial" panose="020B0604020202020204" pitchFamily="34" charset="0"/>
              <a:buChar char="•"/>
            </a:pPr>
            <a:endParaRPr lang="en-US" sz="1200" dirty="0">
              <a:solidFill>
                <a:schemeClr val="bg1"/>
              </a:solidFill>
            </a:endParaRPr>
          </a:p>
          <a:p>
            <a:pPr marL="742950" lvl="1" indent="-285750">
              <a:buFont typeface="Arial" panose="020B0604020202020204" pitchFamily="34" charset="0"/>
              <a:buChar char="•"/>
            </a:pPr>
            <a:r>
              <a:rPr lang="en-US" sz="1200" dirty="0">
                <a:solidFill>
                  <a:schemeClr val="bg1"/>
                </a:solidFill>
              </a:rPr>
              <a:t>The Vector Error Correction model is a panel regression where the change in the exchange rates at time t (first difference in log </a:t>
            </a:r>
            <a:r>
              <a:rPr lang="en-US" sz="1200" dirty="0" err="1">
                <a:solidFill>
                  <a:schemeClr val="bg1"/>
                </a:solidFill>
              </a:rPr>
              <a:t>fx</a:t>
            </a:r>
            <a:r>
              <a:rPr lang="en-US" sz="1200" dirty="0">
                <a:solidFill>
                  <a:schemeClr val="bg1"/>
                </a:solidFill>
              </a:rPr>
              <a:t>) is regressed on</a:t>
            </a:r>
          </a:p>
          <a:p>
            <a:pPr marL="1200150" lvl="2" indent="-285750">
              <a:buFont typeface="Arial" panose="020B0604020202020204" pitchFamily="34" charset="0"/>
              <a:buChar char="•"/>
            </a:pPr>
            <a:r>
              <a:rPr lang="en-US" sz="1200" dirty="0">
                <a:solidFill>
                  <a:schemeClr val="bg1"/>
                </a:solidFill>
              </a:rPr>
              <a:t>The residuals at time t-1 (lagged residuals): the deviation from fair value at previous period.</a:t>
            </a:r>
          </a:p>
          <a:p>
            <a:pPr marL="1200150" lvl="2" indent="-285750">
              <a:buFont typeface="Arial" panose="020B0604020202020204" pitchFamily="34" charset="0"/>
              <a:buChar char="•"/>
            </a:pPr>
            <a:r>
              <a:rPr lang="en-US" sz="1200" dirty="0">
                <a:solidFill>
                  <a:schemeClr val="bg1"/>
                </a:solidFill>
              </a:rPr>
              <a:t>Control variables such as:</a:t>
            </a:r>
          </a:p>
          <a:p>
            <a:pPr marL="1657350" lvl="3" indent="-285750">
              <a:buFont typeface="Arial" panose="020B0604020202020204" pitchFamily="34" charset="0"/>
              <a:buChar char="•"/>
            </a:pPr>
            <a:r>
              <a:rPr lang="en-US" sz="1200" dirty="0">
                <a:solidFill>
                  <a:schemeClr val="bg1"/>
                </a:solidFill>
              </a:rPr>
              <a:t>Time lagged changes in the response variable itself.</a:t>
            </a:r>
          </a:p>
          <a:p>
            <a:pPr marL="1657350" lvl="3" indent="-285750">
              <a:buFont typeface="Arial" panose="020B0604020202020204" pitchFamily="34" charset="0"/>
              <a:buChar char="•"/>
            </a:pPr>
            <a:r>
              <a:rPr lang="en-US" sz="1200" dirty="0">
                <a:solidFill>
                  <a:schemeClr val="bg1"/>
                </a:solidFill>
              </a:rPr>
              <a:t>Time lagged changes in the independent variables.</a:t>
            </a:r>
          </a:p>
          <a:p>
            <a:pPr marL="742950" lvl="1" indent="-285750">
              <a:buFont typeface="Arial" panose="020B0604020202020204" pitchFamily="34" charset="0"/>
              <a:buChar char="•"/>
            </a:pPr>
            <a:endParaRPr lang="en-US" sz="1200" dirty="0">
              <a:solidFill>
                <a:schemeClr val="bg1"/>
              </a:solidFill>
            </a:endParaRPr>
          </a:p>
          <a:p>
            <a:pPr marL="742950" lvl="1" indent="-285750">
              <a:buFont typeface="Arial" panose="020B0604020202020204" pitchFamily="34" charset="0"/>
              <a:buChar char="•"/>
            </a:pPr>
            <a:r>
              <a:rPr lang="en-US" sz="1200" dirty="0">
                <a:solidFill>
                  <a:schemeClr val="bg1"/>
                </a:solidFill>
              </a:rPr>
              <a:t>We don’t include lagged response differences (difference of log </a:t>
            </a:r>
            <a:r>
              <a:rPr lang="en-US" sz="1200" dirty="0" err="1">
                <a:solidFill>
                  <a:schemeClr val="bg1"/>
                </a:solidFill>
              </a:rPr>
              <a:t>fx</a:t>
            </a:r>
            <a:r>
              <a:rPr lang="en-US" sz="1200" dirty="0">
                <a:solidFill>
                  <a:schemeClr val="bg1"/>
                </a:solidFill>
              </a:rPr>
              <a:t>) in our variables. We tested autocorrelation on each currency for stationary log </a:t>
            </a:r>
            <a:r>
              <a:rPr lang="en-US" sz="1200" dirty="0" err="1">
                <a:solidFill>
                  <a:schemeClr val="bg1"/>
                </a:solidFill>
              </a:rPr>
              <a:t>fx</a:t>
            </a:r>
            <a:r>
              <a:rPr lang="en-US" sz="1200" dirty="0">
                <a:solidFill>
                  <a:schemeClr val="bg1"/>
                </a:solidFill>
              </a:rPr>
              <a:t> (first difference of log </a:t>
            </a:r>
            <a:r>
              <a:rPr lang="en-US" sz="1200" dirty="0" err="1">
                <a:solidFill>
                  <a:schemeClr val="bg1"/>
                </a:solidFill>
              </a:rPr>
              <a:t>fx</a:t>
            </a:r>
            <a:r>
              <a:rPr lang="en-US" sz="1200" dirty="0">
                <a:solidFill>
                  <a:schemeClr val="bg1"/>
                </a:solidFill>
              </a:rPr>
              <a:t>) and found it to be nihil. See example below on EURUSD.</a:t>
            </a:r>
          </a:p>
          <a:p>
            <a:pPr marL="742950" lvl="1" indent="-285750">
              <a:buFont typeface="Arial" panose="020B0604020202020204" pitchFamily="34" charset="0"/>
              <a:buChar char="•"/>
            </a:pPr>
            <a:endParaRPr lang="en-US" sz="1200" dirty="0">
              <a:solidFill>
                <a:schemeClr val="bg1"/>
              </a:solidFill>
            </a:endParaRPr>
          </a:p>
          <a:p>
            <a:pPr marL="742950" lvl="1" indent="-285750">
              <a:buFont typeface="Arial" panose="020B0604020202020204" pitchFamily="34" charset="0"/>
              <a:buChar char="•"/>
            </a:pPr>
            <a:r>
              <a:rPr lang="en-US" sz="1200" dirty="0">
                <a:solidFill>
                  <a:schemeClr val="bg1"/>
                </a:solidFill>
              </a:rPr>
              <a:t>Do we have to include lagged values of differenced features? We test for time lagged cross correlations between the differenced log exchange rate and lagged differences in our independent variables. The p-values are of interest to us. We find high p-values  (we are looking at 1% significance levels) indicating no time-lagged cross correlations. There is one exception: the 6-period time lag for difference log terms of trade appears to be significantly correlated with current difference in the log exchange rate. We will control for this in our VECM-model.</a:t>
            </a:r>
          </a:p>
        </p:txBody>
      </p:sp>
      <p:sp>
        <p:nvSpPr>
          <p:cNvPr id="14" name="Tekstvak 13">
            <a:extLst>
              <a:ext uri="{FF2B5EF4-FFF2-40B4-BE49-F238E27FC236}">
                <a16:creationId xmlns:a16="http://schemas.microsoft.com/office/drawing/2014/main" id="{ADA4A068-4340-4669-BD9C-8F1181BC2348}"/>
              </a:ext>
            </a:extLst>
          </p:cNvPr>
          <p:cNvSpPr txBox="1"/>
          <p:nvPr/>
        </p:nvSpPr>
        <p:spPr>
          <a:xfrm>
            <a:off x="97675" y="159531"/>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STEP 3 – Vector Error </a:t>
            </a:r>
            <a:r>
              <a:rPr lang="nl-BE" b="1" dirty="0" err="1">
                <a:solidFill>
                  <a:schemeClr val="bg1"/>
                </a:solidFill>
              </a:rPr>
              <a:t>Correction</a:t>
            </a:r>
            <a:r>
              <a:rPr lang="nl-BE" b="1" dirty="0">
                <a:solidFill>
                  <a:schemeClr val="bg1"/>
                </a:solidFill>
              </a:rPr>
              <a:t> Model</a:t>
            </a:r>
          </a:p>
        </p:txBody>
      </p:sp>
      <p:pic>
        <p:nvPicPr>
          <p:cNvPr id="2" name="Afbeelding 1">
            <a:extLst>
              <a:ext uri="{FF2B5EF4-FFF2-40B4-BE49-F238E27FC236}">
                <a16:creationId xmlns:a16="http://schemas.microsoft.com/office/drawing/2014/main" id="{B8B964F4-9044-1543-5993-C07C42704CFC}"/>
              </a:ext>
            </a:extLst>
          </p:cNvPr>
          <p:cNvPicPr>
            <a:picLocks noChangeAspect="1"/>
          </p:cNvPicPr>
          <p:nvPr/>
        </p:nvPicPr>
        <p:blipFill>
          <a:blip r:embed="rId2"/>
          <a:stretch>
            <a:fillRect/>
          </a:stretch>
        </p:blipFill>
        <p:spPr>
          <a:xfrm>
            <a:off x="214603" y="4525347"/>
            <a:ext cx="3564295" cy="2157196"/>
          </a:xfrm>
          <a:prstGeom prst="rect">
            <a:avLst/>
          </a:prstGeom>
        </p:spPr>
      </p:pic>
      <p:pic>
        <p:nvPicPr>
          <p:cNvPr id="5" name="Afbeelding 4">
            <a:extLst>
              <a:ext uri="{FF2B5EF4-FFF2-40B4-BE49-F238E27FC236}">
                <a16:creationId xmlns:a16="http://schemas.microsoft.com/office/drawing/2014/main" id="{385B5BA4-FCF1-33DF-C76E-450B7125E83E}"/>
              </a:ext>
            </a:extLst>
          </p:cNvPr>
          <p:cNvPicPr>
            <a:picLocks noChangeAspect="1"/>
          </p:cNvPicPr>
          <p:nvPr/>
        </p:nvPicPr>
        <p:blipFill>
          <a:blip r:embed="rId3"/>
          <a:stretch>
            <a:fillRect/>
          </a:stretch>
        </p:blipFill>
        <p:spPr>
          <a:xfrm>
            <a:off x="3900195" y="4621388"/>
            <a:ext cx="8123853" cy="2061155"/>
          </a:xfrm>
          <a:prstGeom prst="rect">
            <a:avLst/>
          </a:prstGeom>
        </p:spPr>
      </p:pic>
      <p:sp>
        <p:nvSpPr>
          <p:cNvPr id="7" name="Tekstvak 6">
            <a:extLst>
              <a:ext uri="{FF2B5EF4-FFF2-40B4-BE49-F238E27FC236}">
                <a16:creationId xmlns:a16="http://schemas.microsoft.com/office/drawing/2014/main" id="{0483F6AD-34C3-512D-7A91-0CDA7BF595B0}"/>
              </a:ext>
            </a:extLst>
          </p:cNvPr>
          <p:cNvSpPr txBox="1"/>
          <p:nvPr/>
        </p:nvSpPr>
        <p:spPr>
          <a:xfrm>
            <a:off x="289247" y="3991801"/>
            <a:ext cx="3415005" cy="430887"/>
          </a:xfrm>
          <a:prstGeom prst="rect">
            <a:avLst/>
          </a:prstGeom>
          <a:solidFill>
            <a:schemeClr val="tx1">
              <a:lumMod val="85000"/>
            </a:schemeClr>
          </a:solidFill>
        </p:spPr>
        <p:txBody>
          <a:bodyPr wrap="square" rtlCol="0">
            <a:spAutoFit/>
          </a:bodyPr>
          <a:lstStyle/>
          <a:p>
            <a:pPr algn="ctr"/>
            <a:r>
              <a:rPr lang="nl-BE" sz="1100" b="1" dirty="0" err="1">
                <a:solidFill>
                  <a:schemeClr val="bg1"/>
                </a:solidFill>
              </a:rPr>
              <a:t>Example</a:t>
            </a:r>
            <a:r>
              <a:rPr lang="nl-BE" sz="1100" b="1" dirty="0">
                <a:solidFill>
                  <a:schemeClr val="bg1"/>
                </a:solidFill>
              </a:rPr>
              <a:t>: ACF-plot of first </a:t>
            </a:r>
            <a:r>
              <a:rPr lang="nl-BE" sz="1100" b="1" dirty="0" err="1">
                <a:solidFill>
                  <a:schemeClr val="bg1"/>
                </a:solidFill>
              </a:rPr>
              <a:t>difference</a:t>
            </a:r>
            <a:endParaRPr lang="nl-BE" sz="1100" b="1" dirty="0">
              <a:solidFill>
                <a:schemeClr val="bg1"/>
              </a:solidFill>
            </a:endParaRPr>
          </a:p>
          <a:p>
            <a:pPr algn="ctr"/>
            <a:r>
              <a:rPr lang="nl-BE" sz="1100" b="1" dirty="0">
                <a:solidFill>
                  <a:schemeClr val="bg1"/>
                </a:solidFill>
              </a:rPr>
              <a:t> in log </a:t>
            </a:r>
            <a:r>
              <a:rPr lang="nl-BE" sz="1100" b="1" dirty="0" err="1">
                <a:solidFill>
                  <a:schemeClr val="bg1"/>
                </a:solidFill>
              </a:rPr>
              <a:t>eurusd</a:t>
            </a:r>
            <a:endParaRPr lang="en-US" sz="1100" b="1" dirty="0">
              <a:solidFill>
                <a:schemeClr val="bg1"/>
              </a:solidFill>
            </a:endParaRPr>
          </a:p>
        </p:txBody>
      </p:sp>
      <p:sp>
        <p:nvSpPr>
          <p:cNvPr id="8" name="Tekstvak 7">
            <a:extLst>
              <a:ext uri="{FF2B5EF4-FFF2-40B4-BE49-F238E27FC236}">
                <a16:creationId xmlns:a16="http://schemas.microsoft.com/office/drawing/2014/main" id="{247966F6-5D25-0EE7-BEB3-2CD46AFD7E76}"/>
              </a:ext>
            </a:extLst>
          </p:cNvPr>
          <p:cNvSpPr txBox="1"/>
          <p:nvPr/>
        </p:nvSpPr>
        <p:spPr>
          <a:xfrm>
            <a:off x="3900196" y="3991800"/>
            <a:ext cx="8123854" cy="430887"/>
          </a:xfrm>
          <a:prstGeom prst="rect">
            <a:avLst/>
          </a:prstGeom>
          <a:solidFill>
            <a:schemeClr val="tx1">
              <a:lumMod val="85000"/>
            </a:schemeClr>
          </a:solidFill>
        </p:spPr>
        <p:txBody>
          <a:bodyPr wrap="square" rtlCol="0">
            <a:spAutoFit/>
          </a:bodyPr>
          <a:lstStyle/>
          <a:p>
            <a:pPr algn="ctr"/>
            <a:r>
              <a:rPr lang="en-US" sz="1100" b="1" dirty="0">
                <a:solidFill>
                  <a:schemeClr val="bg1"/>
                </a:solidFill>
              </a:rPr>
              <a:t>Time lagged cross correlations of our features (differenced 1st order) on the response (log </a:t>
            </a:r>
            <a:r>
              <a:rPr lang="en-US" sz="1100" b="1" dirty="0" err="1">
                <a:solidFill>
                  <a:schemeClr val="bg1"/>
                </a:solidFill>
              </a:rPr>
              <a:t>fx</a:t>
            </a:r>
            <a:r>
              <a:rPr lang="en-US" sz="1100" b="1" dirty="0">
                <a:solidFill>
                  <a:schemeClr val="bg1"/>
                </a:solidFill>
              </a:rPr>
              <a:t> differenced first order)</a:t>
            </a:r>
          </a:p>
          <a:p>
            <a:pPr algn="ctr"/>
            <a:r>
              <a:rPr lang="en-US" sz="1100" b="1" dirty="0">
                <a:solidFill>
                  <a:schemeClr val="bg1"/>
                </a:solidFill>
              </a:rPr>
              <a:t>Tuples contain the correlation coefficient and the corresponding </a:t>
            </a:r>
            <a:r>
              <a:rPr lang="en-US" sz="1100" b="1" dirty="0" err="1">
                <a:solidFill>
                  <a:schemeClr val="bg1"/>
                </a:solidFill>
              </a:rPr>
              <a:t>p_value</a:t>
            </a:r>
            <a:endParaRPr lang="en-US" sz="1100" b="1" dirty="0">
              <a:solidFill>
                <a:schemeClr val="bg1"/>
              </a:solidFill>
            </a:endParaRPr>
          </a:p>
        </p:txBody>
      </p:sp>
    </p:spTree>
    <p:extLst>
      <p:ext uri="{BB962C8B-B14F-4D97-AF65-F5344CB8AC3E}">
        <p14:creationId xmlns:p14="http://schemas.microsoft.com/office/powerpoint/2010/main" val="2018630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97674" y="175457"/>
            <a:ext cx="10940440" cy="369332"/>
          </a:xfrm>
          <a:prstGeom prst="rect">
            <a:avLst/>
          </a:prstGeom>
          <a:noFill/>
        </p:spPr>
        <p:txBody>
          <a:bodyPr wrap="square" rtlCol="0">
            <a:spAutoFit/>
          </a:bodyPr>
          <a:lstStyle/>
          <a:p>
            <a:r>
              <a:rPr lang="nl-BE" b="1" dirty="0">
                <a:solidFill>
                  <a:schemeClr val="bg1"/>
                </a:solidFill>
              </a:rPr>
              <a:t>STEP 2	IN-SAMPLE FIXED EFFECT PANEL REGRESSION, STATISTICS</a:t>
            </a:r>
          </a:p>
        </p:txBody>
      </p:sp>
      <p:sp>
        <p:nvSpPr>
          <p:cNvPr id="14" name="Tekstvak 13">
            <a:extLst>
              <a:ext uri="{FF2B5EF4-FFF2-40B4-BE49-F238E27FC236}">
                <a16:creationId xmlns:a16="http://schemas.microsoft.com/office/drawing/2014/main" id="{ADA4A068-4340-4669-BD9C-8F1181BC2348}"/>
              </a:ext>
            </a:extLst>
          </p:cNvPr>
          <p:cNvSpPr txBox="1"/>
          <p:nvPr/>
        </p:nvSpPr>
        <p:spPr>
          <a:xfrm>
            <a:off x="97675" y="159531"/>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STEP 3 – Vector Error </a:t>
            </a:r>
            <a:r>
              <a:rPr lang="nl-BE" b="1" dirty="0" err="1">
                <a:solidFill>
                  <a:schemeClr val="bg1"/>
                </a:solidFill>
              </a:rPr>
              <a:t>Correction</a:t>
            </a:r>
            <a:r>
              <a:rPr lang="nl-BE" b="1" dirty="0">
                <a:solidFill>
                  <a:schemeClr val="bg1"/>
                </a:solidFill>
              </a:rPr>
              <a:t> Model</a:t>
            </a:r>
          </a:p>
        </p:txBody>
      </p:sp>
      <mc:AlternateContent xmlns:mc="http://schemas.openxmlformats.org/markup-compatibility/2006">
        <mc:Choice xmlns:a14="http://schemas.microsoft.com/office/drawing/2010/main" Requires="a14">
          <p:sp>
            <p:nvSpPr>
              <p:cNvPr id="10" name="Tekstvak 9">
                <a:extLst>
                  <a:ext uri="{FF2B5EF4-FFF2-40B4-BE49-F238E27FC236}">
                    <a16:creationId xmlns:a16="http://schemas.microsoft.com/office/drawing/2014/main" id="{AB1B38AB-92D6-6B34-F8C3-4999CE9B1231}"/>
                  </a:ext>
                </a:extLst>
              </p:cNvPr>
              <p:cNvSpPr txBox="1"/>
              <p:nvPr/>
            </p:nvSpPr>
            <p:spPr>
              <a:xfrm>
                <a:off x="97674" y="643813"/>
                <a:ext cx="11453624" cy="444833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The </a:t>
                </a:r>
                <a:r>
                  <a:rPr lang="en-US" sz="1400" b="1" dirty="0">
                    <a:solidFill>
                      <a:schemeClr val="bg1"/>
                    </a:solidFill>
                  </a:rPr>
                  <a:t>reduced regression equation </a:t>
                </a:r>
                <a:r>
                  <a:rPr lang="en-US" sz="1400" dirty="0">
                    <a:solidFill>
                      <a:schemeClr val="bg1"/>
                    </a:solidFill>
                  </a:rPr>
                  <a:t>of our VECM is</a:t>
                </a:r>
              </a:p>
              <a:p>
                <a:pPr marL="742950" lvl="1" indent="-285750">
                  <a:buFont typeface="Arial" panose="020B0604020202020204" pitchFamily="34" charset="0"/>
                  <a:buChar char="•"/>
                </a:pPr>
                <a:endParaRPr lang="en-US" sz="1400" dirty="0">
                  <a:solidFill>
                    <a:schemeClr val="bg1"/>
                  </a:solidFill>
                </a:endParaRPr>
              </a:p>
              <a:p>
                <a:pPr marL="1200150" lvl="2" indent="-285750">
                  <a:buFont typeface="Arial" panose="020B0604020202020204" pitchFamily="34" charset="0"/>
                  <a:buChar char="•"/>
                </a:pPr>
                <a14:m>
                  <m:oMath xmlns:m="http://schemas.openxmlformats.org/officeDocument/2006/math">
                    <m:r>
                      <a:rPr lang="en-US" sz="1400" i="1">
                        <a:solidFill>
                          <a:schemeClr val="bg1"/>
                        </a:solidFill>
                        <a:latin typeface="Cambria Math" panose="02040503050406030204" pitchFamily="18" charset="0"/>
                        <a:ea typeface="Cambria Math" panose="02040503050406030204" pitchFamily="18" charset="0"/>
                      </a:rPr>
                      <m:t>∆</m:t>
                    </m:r>
                    <m:func>
                      <m:funcPr>
                        <m:ctrlPr>
                          <a:rPr lang="en-US" sz="1400" i="1">
                            <a:solidFill>
                              <a:schemeClr val="bg1"/>
                            </a:solidFill>
                            <a:latin typeface="Cambria Math" panose="02040503050406030204" pitchFamily="18" charset="0"/>
                            <a:ea typeface="Cambria Math" panose="02040503050406030204" pitchFamily="18" charset="0"/>
                          </a:rPr>
                        </m:ctrlPr>
                      </m:funcPr>
                      <m:fName>
                        <m:r>
                          <m:rPr>
                            <m:sty m:val="p"/>
                          </m:rPr>
                          <a:rPr lang="en-US" sz="1400">
                            <a:solidFill>
                              <a:schemeClr val="bg1"/>
                            </a:solidFill>
                            <a:latin typeface="Cambria Math" panose="02040503050406030204" pitchFamily="18" charset="0"/>
                            <a:ea typeface="Cambria Math" panose="02040503050406030204" pitchFamily="18" charset="0"/>
                          </a:rPr>
                          <m:t>log</m:t>
                        </m:r>
                      </m:fName>
                      <m:e>
                        <m:sSub>
                          <m:sSubPr>
                            <m:ctrlPr>
                              <a:rPr lang="en-US" sz="1400" i="1">
                                <a:solidFill>
                                  <a:schemeClr val="bg1"/>
                                </a:solidFill>
                                <a:latin typeface="Cambria Math" panose="02040503050406030204" pitchFamily="18" charset="0"/>
                                <a:ea typeface="Cambria Math" panose="02040503050406030204" pitchFamily="18" charset="0"/>
                              </a:rPr>
                            </m:ctrlPr>
                          </m:sSubPr>
                          <m:e>
                            <m:r>
                              <a:rPr lang="nl-BE" sz="1400" i="1">
                                <a:solidFill>
                                  <a:schemeClr val="bg1"/>
                                </a:solidFill>
                                <a:latin typeface="Cambria Math" panose="02040503050406030204" pitchFamily="18" charset="0"/>
                                <a:ea typeface="Cambria Math" panose="02040503050406030204" pitchFamily="18" charset="0"/>
                              </a:rPr>
                              <m:t>𝑓𝑥</m:t>
                            </m:r>
                          </m:e>
                          <m:sub>
                            <m:r>
                              <a:rPr lang="nl-BE" sz="1400" i="1">
                                <a:solidFill>
                                  <a:schemeClr val="bg1"/>
                                </a:solidFill>
                                <a:latin typeface="Cambria Math" panose="02040503050406030204" pitchFamily="18" charset="0"/>
                                <a:ea typeface="Cambria Math" panose="02040503050406030204" pitchFamily="18" charset="0"/>
                              </a:rPr>
                              <m:t>𝑖</m:t>
                            </m:r>
                            <m:r>
                              <a:rPr lang="nl-BE" sz="1400" i="1">
                                <a:solidFill>
                                  <a:schemeClr val="bg1"/>
                                </a:solidFill>
                                <a:latin typeface="Cambria Math" panose="02040503050406030204" pitchFamily="18" charset="0"/>
                                <a:ea typeface="Cambria Math" panose="02040503050406030204" pitchFamily="18" charset="0"/>
                              </a:rPr>
                              <m:t>,</m:t>
                            </m:r>
                            <m:r>
                              <a:rPr lang="nl-BE" sz="1400" i="1">
                                <a:solidFill>
                                  <a:schemeClr val="bg1"/>
                                </a:solidFill>
                                <a:latin typeface="Cambria Math" panose="02040503050406030204" pitchFamily="18" charset="0"/>
                                <a:ea typeface="Cambria Math" panose="02040503050406030204" pitchFamily="18" charset="0"/>
                              </a:rPr>
                              <m:t>𝑡</m:t>
                            </m:r>
                          </m:sub>
                        </m:sSub>
                      </m:e>
                    </m:func>
                    <m:r>
                      <a:rPr lang="nl-BE" sz="1400" i="1">
                        <a:solidFill>
                          <a:schemeClr val="bg1"/>
                        </a:solidFill>
                        <a:latin typeface="Cambria Math" panose="02040503050406030204" pitchFamily="18" charset="0"/>
                        <a:ea typeface="Cambria Math" panose="02040503050406030204" pitchFamily="18" charset="0"/>
                      </a:rPr>
                      <m:t> </m:t>
                    </m:r>
                    <m:r>
                      <a:rPr lang="en-US" sz="1400" b="0" i="1" smtClean="0">
                        <a:solidFill>
                          <a:schemeClr val="bg1"/>
                        </a:solidFill>
                        <a:latin typeface="Cambria Math" panose="02040503050406030204" pitchFamily="18" charset="0"/>
                      </a:rPr>
                      <m:t>=</m:t>
                    </m:r>
                    <m:sSub>
                      <m:sSubPr>
                        <m:ctrlPr>
                          <a:rPr lang="en-US" sz="1400" b="0" i="1" smtClean="0">
                            <a:solidFill>
                              <a:schemeClr val="bg1"/>
                            </a:solidFill>
                            <a:latin typeface="Cambria Math" panose="02040503050406030204" pitchFamily="18" charset="0"/>
                            <a:ea typeface="Cambria Math" panose="02040503050406030204" pitchFamily="18" charset="0"/>
                          </a:rPr>
                        </m:ctrlPr>
                      </m:sSubPr>
                      <m:e>
                        <m:r>
                          <a:rPr lang="en-US" sz="1400" b="0" i="1" smtClean="0">
                            <a:solidFill>
                              <a:schemeClr val="bg1"/>
                            </a:solidFill>
                            <a:latin typeface="Cambria Math" panose="02040503050406030204" pitchFamily="18" charset="0"/>
                            <a:ea typeface="Cambria Math" panose="02040503050406030204" pitchFamily="18" charset="0"/>
                          </a:rPr>
                          <m:t>∝</m:t>
                        </m:r>
                      </m:e>
                      <m:sub>
                        <m:r>
                          <a:rPr lang="en-US" sz="1400" b="0" i="1" smtClean="0">
                            <a:solidFill>
                              <a:schemeClr val="bg1"/>
                            </a:solidFill>
                            <a:latin typeface="Cambria Math" panose="02040503050406030204" pitchFamily="18" charset="0"/>
                            <a:ea typeface="Cambria Math" panose="02040503050406030204" pitchFamily="18" charset="0"/>
                          </a:rPr>
                          <m:t>𝑖</m:t>
                        </m:r>
                        <m:r>
                          <a:rPr lang="en-US" sz="1400" b="0" i="1" smtClean="0">
                            <a:solidFill>
                              <a:schemeClr val="bg1"/>
                            </a:solidFill>
                            <a:latin typeface="Cambria Math" panose="02040503050406030204" pitchFamily="18" charset="0"/>
                            <a:ea typeface="Cambria Math" panose="02040503050406030204" pitchFamily="18" charset="0"/>
                          </a:rPr>
                          <m:t>,</m:t>
                        </m:r>
                        <m:r>
                          <a:rPr lang="en-US" sz="1400" b="0" i="1" smtClean="0">
                            <a:solidFill>
                              <a:schemeClr val="bg1"/>
                            </a:solidFill>
                            <a:latin typeface="Cambria Math" panose="02040503050406030204" pitchFamily="18" charset="0"/>
                            <a:ea typeface="Cambria Math" panose="02040503050406030204" pitchFamily="18" charset="0"/>
                          </a:rPr>
                          <m:t>𝑡</m:t>
                        </m:r>
                        <m:r>
                          <a:rPr lang="nl-BE" sz="1400" b="0" i="1" smtClean="0">
                            <a:solidFill>
                              <a:schemeClr val="bg1"/>
                            </a:solidFill>
                            <a:latin typeface="Cambria Math" panose="02040503050406030204" pitchFamily="18" charset="0"/>
                            <a:ea typeface="Cambria Math" panose="02040503050406030204" pitchFamily="18" charset="0"/>
                          </a:rPr>
                          <m:t>+1</m:t>
                        </m:r>
                      </m:sub>
                    </m:sSub>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𝛾</m:t>
                    </m:r>
                    <m:sSub>
                      <m:sSubPr>
                        <m:ctrlPr>
                          <a:rPr lang="nl-BE" sz="1400" b="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𝑢</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r>
                          <a:rPr lang="nl-BE" sz="1400" b="0" i="1" smtClean="0">
                            <a:solidFill>
                              <a:schemeClr val="bg1"/>
                            </a:solidFill>
                            <a:latin typeface="Cambria Math" panose="02040503050406030204" pitchFamily="18" charset="0"/>
                            <a:ea typeface="Cambria Math" panose="02040503050406030204" pitchFamily="18" charset="0"/>
                          </a:rPr>
                          <m:t>−1</m:t>
                        </m:r>
                      </m:sub>
                    </m:sSub>
                    <m:r>
                      <a:rPr lang="nl-BE" sz="1400" b="0" i="1" smtClean="0">
                        <a:solidFill>
                          <a:schemeClr val="bg1"/>
                        </a:solidFill>
                        <a:latin typeface="Cambria Math" panose="02040503050406030204" pitchFamily="18" charset="0"/>
                        <a:ea typeface="Cambria Math" panose="02040503050406030204" pitchFamily="18" charset="0"/>
                      </a:rPr>
                      <m:t>+</m:t>
                    </m:r>
                    <m:sSub>
                      <m:sSubPr>
                        <m:ctrlPr>
                          <a:rPr lang="nl-BE" sz="1400" b="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𝑐𝑜𝑛𝑡𝑟𝑜𝑙</m:t>
                        </m:r>
                        <m:r>
                          <a:rPr lang="nl-BE" sz="1400" b="0" i="1" smtClean="0">
                            <a:solidFill>
                              <a:schemeClr val="bg1"/>
                            </a:solidFill>
                            <a:latin typeface="Cambria Math" panose="02040503050406030204" pitchFamily="18" charset="0"/>
                            <a:ea typeface="Cambria Math" panose="02040503050406030204" pitchFamily="18" charset="0"/>
                          </a:rPr>
                          <m:t> </m:t>
                        </m:r>
                        <m:r>
                          <a:rPr lang="nl-BE" sz="1400" b="0" i="1" smtClean="0">
                            <a:solidFill>
                              <a:schemeClr val="bg1"/>
                            </a:solidFill>
                            <a:latin typeface="Cambria Math" panose="02040503050406030204" pitchFamily="18" charset="0"/>
                            <a:ea typeface="Cambria Math" panose="02040503050406030204" pitchFamily="18" charset="0"/>
                          </a:rPr>
                          <m:t>𝑣𝑎𝑟𝑖𝑎𝑏𝑙𝑒𝑠</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r>
                          <a:rPr lang="nl-BE" sz="1400" b="0" i="1" smtClean="0">
                            <a:solidFill>
                              <a:schemeClr val="bg1"/>
                            </a:solidFill>
                            <a:latin typeface="Cambria Math" panose="02040503050406030204" pitchFamily="18" charset="0"/>
                            <a:ea typeface="Cambria Math" panose="02040503050406030204" pitchFamily="18" charset="0"/>
                          </a:rPr>
                          <m:t>−1</m:t>
                        </m:r>
                      </m:sub>
                    </m:sSub>
                    <m:r>
                      <a:rPr lang="nl-BE" sz="1400" b="0" i="1" smtClean="0">
                        <a:solidFill>
                          <a:schemeClr val="bg1"/>
                        </a:solidFill>
                        <a:latin typeface="Cambria Math" panose="02040503050406030204" pitchFamily="18" charset="0"/>
                        <a:ea typeface="Cambria Math" panose="02040503050406030204" pitchFamily="18" charset="0"/>
                      </a:rPr>
                      <m:t>+ </m:t>
                    </m:r>
                    <m:sSub>
                      <m:sSubPr>
                        <m:ctrlPr>
                          <a:rPr lang="nl-BE" sz="1400" b="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𝜀</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sub>
                    </m:sSub>
                  </m:oMath>
                </a14:m>
                <a:endParaRPr lang="en-US" sz="1400" dirty="0">
                  <a:solidFill>
                    <a:schemeClr val="bg1"/>
                  </a:solidFill>
                </a:endParaRPr>
              </a:p>
              <a:p>
                <a:pPr lvl="3"/>
                <a:endParaRPr lang="en-US" sz="1400" b="0" i="1" dirty="0">
                  <a:solidFill>
                    <a:schemeClr val="bg1"/>
                  </a:solidFill>
                  <a:latin typeface="Cambria Math" panose="02040503050406030204" pitchFamily="18" charset="0"/>
                  <a:ea typeface="Cambria Math" panose="02040503050406030204" pitchFamily="18" charset="0"/>
                </a:endParaRPr>
              </a:p>
              <a:p>
                <a:pPr marL="1657350" lvl="3" indent="-285750">
                  <a:buFont typeface="Arial" panose="020B0604020202020204" pitchFamily="34" charset="0"/>
                  <a:buChar char="•"/>
                </a:pPr>
                <a14:m>
                  <m:oMath xmlns:m="http://schemas.openxmlformats.org/officeDocument/2006/math">
                    <m:r>
                      <a:rPr lang="en-US" sz="1400" i="1">
                        <a:solidFill>
                          <a:schemeClr val="bg1"/>
                        </a:solidFill>
                        <a:latin typeface="Cambria Math" panose="02040503050406030204" pitchFamily="18" charset="0"/>
                        <a:ea typeface="Cambria Math" panose="02040503050406030204" pitchFamily="18" charset="0"/>
                      </a:rPr>
                      <m:t>∆</m:t>
                    </m:r>
                    <m:func>
                      <m:funcPr>
                        <m:ctrlPr>
                          <a:rPr lang="en-US" sz="1400" i="1" smtClean="0">
                            <a:solidFill>
                              <a:schemeClr val="bg1"/>
                            </a:solidFill>
                            <a:latin typeface="Cambria Math" panose="02040503050406030204" pitchFamily="18" charset="0"/>
                            <a:ea typeface="Cambria Math" panose="02040503050406030204" pitchFamily="18" charset="0"/>
                          </a:rPr>
                        </m:ctrlPr>
                      </m:funcPr>
                      <m:fName>
                        <m:r>
                          <m:rPr>
                            <m:sty m:val="p"/>
                          </m:rPr>
                          <a:rPr lang="en-US" sz="1400">
                            <a:solidFill>
                              <a:schemeClr val="bg1"/>
                            </a:solidFill>
                            <a:latin typeface="Cambria Math" panose="02040503050406030204" pitchFamily="18" charset="0"/>
                            <a:ea typeface="Cambria Math" panose="02040503050406030204" pitchFamily="18" charset="0"/>
                          </a:rPr>
                          <m:t>log</m:t>
                        </m:r>
                      </m:fName>
                      <m:e>
                        <m:sSub>
                          <m:sSubPr>
                            <m:ctrlPr>
                              <a:rPr lang="en-US" sz="1400" i="1">
                                <a:solidFill>
                                  <a:schemeClr val="bg1"/>
                                </a:solidFill>
                                <a:latin typeface="Cambria Math" panose="02040503050406030204" pitchFamily="18" charset="0"/>
                                <a:ea typeface="Cambria Math" panose="02040503050406030204" pitchFamily="18" charset="0"/>
                              </a:rPr>
                            </m:ctrlPr>
                          </m:sSubPr>
                          <m:e>
                            <m:r>
                              <a:rPr lang="nl-BE" sz="1400" i="1">
                                <a:solidFill>
                                  <a:schemeClr val="bg1"/>
                                </a:solidFill>
                                <a:latin typeface="Cambria Math" panose="02040503050406030204" pitchFamily="18" charset="0"/>
                                <a:ea typeface="Cambria Math" panose="02040503050406030204" pitchFamily="18" charset="0"/>
                              </a:rPr>
                              <m:t>𝑓𝑥</m:t>
                            </m:r>
                          </m:e>
                          <m:sub>
                            <m:r>
                              <a:rPr lang="nl-BE" sz="1400" i="1">
                                <a:solidFill>
                                  <a:schemeClr val="bg1"/>
                                </a:solidFill>
                                <a:latin typeface="Cambria Math" panose="02040503050406030204" pitchFamily="18" charset="0"/>
                                <a:ea typeface="Cambria Math" panose="02040503050406030204" pitchFamily="18" charset="0"/>
                              </a:rPr>
                              <m:t>𝑖</m:t>
                            </m:r>
                            <m:r>
                              <a:rPr lang="nl-BE" sz="1400" i="1">
                                <a:solidFill>
                                  <a:schemeClr val="bg1"/>
                                </a:solidFill>
                                <a:latin typeface="Cambria Math" panose="02040503050406030204" pitchFamily="18" charset="0"/>
                                <a:ea typeface="Cambria Math" panose="02040503050406030204" pitchFamily="18" charset="0"/>
                              </a:rPr>
                              <m:t>,</m:t>
                            </m:r>
                            <m:r>
                              <a:rPr lang="nl-BE" sz="1400" i="1">
                                <a:solidFill>
                                  <a:schemeClr val="bg1"/>
                                </a:solidFill>
                                <a:latin typeface="Cambria Math" panose="02040503050406030204" pitchFamily="18" charset="0"/>
                                <a:ea typeface="Cambria Math" panose="02040503050406030204" pitchFamily="18" charset="0"/>
                              </a:rPr>
                              <m:t>𝑡</m:t>
                            </m:r>
                          </m:sub>
                        </m:sSub>
                      </m:e>
                    </m:func>
                    <m:r>
                      <a:rPr lang="en-US" sz="1400" b="0" i="1" smtClean="0">
                        <a:solidFill>
                          <a:schemeClr val="bg1"/>
                        </a:solidFill>
                        <a:latin typeface="Cambria Math" panose="02040503050406030204" pitchFamily="18" charset="0"/>
                        <a:ea typeface="Cambria Math" panose="02040503050406030204" pitchFamily="18" charset="0"/>
                      </a:rPr>
                      <m:t>:</m:t>
                    </m:r>
                  </m:oMath>
                </a14:m>
                <a:r>
                  <a:rPr lang="en-US" sz="1400" b="0" i="1" dirty="0">
                    <a:solidFill>
                      <a:schemeClr val="bg1"/>
                    </a:solidFill>
                    <a:latin typeface="Cambria Math" panose="02040503050406030204" pitchFamily="18" charset="0"/>
                    <a:ea typeface="Cambria Math" panose="02040503050406030204" pitchFamily="18" charset="0"/>
                  </a:rPr>
                  <a:t> </a:t>
                </a:r>
                <a:r>
                  <a:rPr lang="en-US" sz="1400" i="1" dirty="0">
                    <a:solidFill>
                      <a:schemeClr val="bg1"/>
                    </a:solidFill>
                    <a:latin typeface="Cambria Math" panose="02040503050406030204" pitchFamily="18" charset="0"/>
                    <a:ea typeface="Cambria Math" panose="02040503050406030204" pitchFamily="18" charset="0"/>
                  </a:rPr>
                  <a:t>first difference in log </a:t>
                </a:r>
                <a:r>
                  <a:rPr lang="en-US" sz="1400" i="1" dirty="0" err="1">
                    <a:solidFill>
                      <a:schemeClr val="bg1"/>
                    </a:solidFill>
                    <a:latin typeface="Cambria Math" panose="02040503050406030204" pitchFamily="18" charset="0"/>
                    <a:ea typeface="Cambria Math" panose="02040503050406030204" pitchFamily="18" charset="0"/>
                  </a:rPr>
                  <a:t>fx</a:t>
                </a:r>
                <a:r>
                  <a:rPr lang="en-US" sz="1400" i="1" dirty="0">
                    <a:solidFill>
                      <a:schemeClr val="bg1"/>
                    </a:solidFill>
                    <a:latin typeface="Cambria Math" panose="02040503050406030204" pitchFamily="18" charset="0"/>
                    <a:ea typeface="Cambria Math" panose="02040503050406030204" pitchFamily="18" charset="0"/>
                  </a:rPr>
                  <a:t> (the change in the currency at time t)</a:t>
                </a:r>
              </a:p>
              <a:p>
                <a:pPr marL="1657350" lvl="3" indent="-285750">
                  <a:buFont typeface="Arial" panose="020B0604020202020204" pitchFamily="34" charset="0"/>
                  <a:buChar char="•"/>
                </a:pPr>
                <a14:m>
                  <m:oMath xmlns:m="http://schemas.openxmlformats.org/officeDocument/2006/math">
                    <m:sSub>
                      <m:sSubPr>
                        <m:ctrlPr>
                          <a:rPr lang="nl-BE" sz="1400" b="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𝜇</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r>
                          <a:rPr lang="nl-BE" sz="1400" b="0" i="1" smtClean="0">
                            <a:solidFill>
                              <a:schemeClr val="bg1"/>
                            </a:solidFill>
                            <a:latin typeface="Cambria Math" panose="02040503050406030204" pitchFamily="18" charset="0"/>
                            <a:ea typeface="Cambria Math" panose="02040503050406030204" pitchFamily="18" charset="0"/>
                          </a:rPr>
                          <m:t>−1</m:t>
                        </m:r>
                      </m:sub>
                    </m:sSub>
                  </m:oMath>
                </a14:m>
                <a:r>
                  <a:rPr lang="en-US" sz="1400" i="1" dirty="0">
                    <a:solidFill>
                      <a:schemeClr val="bg1"/>
                    </a:solidFill>
                    <a:latin typeface="Cambria Math" panose="02040503050406030204" pitchFamily="18" charset="0"/>
                    <a:ea typeface="Cambria Math" panose="02040503050406030204" pitchFamily="18" charset="0"/>
                  </a:rPr>
                  <a:t>:  The estimated residuals from our first panel regression = the deviations from fair-value = deviations from equilibrium</a:t>
                </a:r>
              </a:p>
              <a:p>
                <a:pPr marL="1657350" lvl="3" indent="-285750">
                  <a:buFont typeface="Arial" panose="020B0604020202020204" pitchFamily="34" charset="0"/>
                  <a:buChar char="•"/>
                </a:pPr>
                <a14:m>
                  <m:oMath xmlns:m="http://schemas.openxmlformats.org/officeDocument/2006/math">
                    <m:r>
                      <a:rPr lang="nl-BE" sz="1400" b="0" i="1" smtClean="0">
                        <a:solidFill>
                          <a:schemeClr val="bg1"/>
                        </a:solidFill>
                        <a:latin typeface="Cambria Math" panose="02040503050406030204" pitchFamily="18" charset="0"/>
                        <a:ea typeface="Cambria Math" panose="02040503050406030204" pitchFamily="18" charset="0"/>
                      </a:rPr>
                      <m:t>𝛾</m:t>
                    </m:r>
                  </m:oMath>
                </a14:m>
                <a:r>
                  <a:rPr lang="en-US" sz="1400" i="1" dirty="0">
                    <a:solidFill>
                      <a:schemeClr val="bg1"/>
                    </a:solidFill>
                    <a:latin typeface="Cambria Math" panose="02040503050406030204" pitchFamily="18" charset="0"/>
                    <a:ea typeface="Cambria Math" panose="02040503050406030204" pitchFamily="18" charset="0"/>
                  </a:rPr>
                  <a:t>: our main coefficient of interest! </a:t>
                </a:r>
              </a:p>
              <a:p>
                <a:pPr marL="2114550" lvl="4" indent="-285750">
                  <a:buFont typeface="Arial" panose="020B0604020202020204" pitchFamily="34" charset="0"/>
                  <a:buChar char="•"/>
                </a:pPr>
                <a:r>
                  <a:rPr lang="en-US" sz="1400" i="1" dirty="0">
                    <a:solidFill>
                      <a:schemeClr val="bg1"/>
                    </a:solidFill>
                    <a:latin typeface="Cambria Math" panose="02040503050406030204" pitchFamily="18" charset="0"/>
                    <a:ea typeface="Cambria Math" panose="02040503050406030204" pitchFamily="18" charset="0"/>
                  </a:rPr>
                  <a:t>This is the misalignment coefficient. To have a mean-reverting process where actual exchange rate corrects in the future for given deviations from fair value, the coefficient should be negative and statistically significant.</a:t>
                </a:r>
              </a:p>
              <a:p>
                <a:pPr marL="2114550" lvl="4" indent="-285750">
                  <a:buFont typeface="Arial" panose="020B0604020202020204" pitchFamily="34" charset="0"/>
                  <a:buChar char="•"/>
                </a:pPr>
                <a:r>
                  <a:rPr lang="en-US" sz="1400" i="1" dirty="0">
                    <a:solidFill>
                      <a:schemeClr val="bg1"/>
                    </a:solidFill>
                    <a:latin typeface="Cambria Math" panose="02040503050406030204" pitchFamily="18" charset="0"/>
                    <a:ea typeface="Cambria Math" panose="02040503050406030204" pitchFamily="18" charset="0"/>
                  </a:rPr>
                  <a:t>The magnitude of this coefficient also shows the  speed of convergence to fair value (equilibrium): how long does it take to close the fair value gap. </a:t>
                </a:r>
              </a:p>
              <a:p>
                <a:pPr marL="2114550" lvl="4" indent="-285750">
                  <a:buFont typeface="Arial" panose="020B0604020202020204" pitchFamily="34" charset="0"/>
                  <a:buChar char="•"/>
                </a:pPr>
                <a14:m>
                  <m:oMath xmlns:m="http://schemas.openxmlformats.org/officeDocument/2006/math">
                    <m:sSub>
                      <m:sSubPr>
                        <m:ctrlPr>
                          <a:rPr lang="nl-BE" sz="1400" b="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𝑐𝑜𝑛𝑡𝑟𝑜𝑙</m:t>
                        </m:r>
                        <m:r>
                          <a:rPr lang="nl-BE" sz="1400" b="0" i="1" smtClean="0">
                            <a:solidFill>
                              <a:schemeClr val="bg1"/>
                            </a:solidFill>
                            <a:latin typeface="Cambria Math" panose="02040503050406030204" pitchFamily="18" charset="0"/>
                            <a:ea typeface="Cambria Math" panose="02040503050406030204" pitchFamily="18" charset="0"/>
                          </a:rPr>
                          <m:t> </m:t>
                        </m:r>
                        <m:r>
                          <a:rPr lang="nl-BE" sz="1400" b="0" i="1" smtClean="0">
                            <a:solidFill>
                              <a:schemeClr val="bg1"/>
                            </a:solidFill>
                            <a:latin typeface="Cambria Math" panose="02040503050406030204" pitchFamily="18" charset="0"/>
                            <a:ea typeface="Cambria Math" panose="02040503050406030204" pitchFamily="18" charset="0"/>
                          </a:rPr>
                          <m:t>𝑣𝑎𝑟𝑖𝑎𝑏𝑙𝑒𝑠</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r>
                          <a:rPr lang="nl-BE" sz="1400" b="0" i="1" smtClean="0">
                            <a:solidFill>
                              <a:schemeClr val="bg1"/>
                            </a:solidFill>
                            <a:latin typeface="Cambria Math" panose="02040503050406030204" pitchFamily="18" charset="0"/>
                            <a:ea typeface="Cambria Math" panose="02040503050406030204" pitchFamily="18" charset="0"/>
                          </a:rPr>
                          <m:t>−1</m:t>
                        </m:r>
                      </m:sub>
                    </m:sSub>
                  </m:oMath>
                </a14:m>
                <a:r>
                  <a:rPr lang="en-US" sz="1400" i="1" dirty="0">
                    <a:solidFill>
                      <a:schemeClr val="bg1"/>
                    </a:solidFill>
                    <a:latin typeface="Cambria Math" panose="02040503050406030204" pitchFamily="18" charset="0"/>
                    <a:ea typeface="Cambria Math" panose="02040503050406030204" pitchFamily="18" charset="0"/>
                  </a:rPr>
                  <a:t>: time lagged variables that cross correlate with the response (see previous slide)</a:t>
                </a:r>
              </a:p>
              <a:p>
                <a:pPr marL="2114550" lvl="4" indent="-285750">
                  <a:buFont typeface="Arial" panose="020B0604020202020204" pitchFamily="34" charset="0"/>
                  <a:buChar char="•"/>
                </a:pPr>
                <a14:m>
                  <m:oMath xmlns:m="http://schemas.openxmlformats.org/officeDocument/2006/math">
                    <m:sSub>
                      <m:sSubPr>
                        <m:ctrlPr>
                          <a:rPr lang="nl-BE" sz="1400" b="0" i="1" smtClean="0">
                            <a:solidFill>
                              <a:schemeClr val="bg1"/>
                            </a:solidFill>
                            <a:latin typeface="Cambria Math" panose="02040503050406030204" pitchFamily="18" charset="0"/>
                            <a:ea typeface="Cambria Math" panose="02040503050406030204" pitchFamily="18" charset="0"/>
                          </a:rPr>
                        </m:ctrlPr>
                      </m:sSubPr>
                      <m:e>
                        <m:r>
                          <a:rPr lang="nl-BE" sz="1400" b="0" i="1" smtClean="0">
                            <a:solidFill>
                              <a:schemeClr val="bg1"/>
                            </a:solidFill>
                            <a:latin typeface="Cambria Math" panose="02040503050406030204" pitchFamily="18" charset="0"/>
                            <a:ea typeface="Cambria Math" panose="02040503050406030204" pitchFamily="18" charset="0"/>
                          </a:rPr>
                          <m:t>𝜀</m:t>
                        </m:r>
                      </m:e>
                      <m:sub>
                        <m:r>
                          <a:rPr lang="nl-BE" sz="1400" b="0" i="1" smtClean="0">
                            <a:solidFill>
                              <a:schemeClr val="bg1"/>
                            </a:solidFill>
                            <a:latin typeface="Cambria Math" panose="02040503050406030204" pitchFamily="18" charset="0"/>
                            <a:ea typeface="Cambria Math" panose="02040503050406030204" pitchFamily="18" charset="0"/>
                          </a:rPr>
                          <m:t>𝑖</m:t>
                        </m:r>
                        <m:r>
                          <a:rPr lang="nl-BE" sz="1400" b="0" i="1" smtClean="0">
                            <a:solidFill>
                              <a:schemeClr val="bg1"/>
                            </a:solidFill>
                            <a:latin typeface="Cambria Math" panose="02040503050406030204" pitchFamily="18" charset="0"/>
                            <a:ea typeface="Cambria Math" panose="02040503050406030204" pitchFamily="18" charset="0"/>
                          </a:rPr>
                          <m:t>,</m:t>
                        </m:r>
                        <m:r>
                          <a:rPr lang="nl-BE" sz="1400" b="0" i="1" smtClean="0">
                            <a:solidFill>
                              <a:schemeClr val="bg1"/>
                            </a:solidFill>
                            <a:latin typeface="Cambria Math" panose="02040503050406030204" pitchFamily="18" charset="0"/>
                            <a:ea typeface="Cambria Math" panose="02040503050406030204" pitchFamily="18" charset="0"/>
                          </a:rPr>
                          <m:t>𝑡</m:t>
                        </m:r>
                      </m:sub>
                    </m:sSub>
                  </m:oMath>
                </a14:m>
                <a:r>
                  <a:rPr lang="en-US" sz="1400" i="1" dirty="0">
                    <a:solidFill>
                      <a:schemeClr val="bg1"/>
                    </a:solidFill>
                    <a:latin typeface="Cambria Math" panose="02040503050406030204" pitchFamily="18" charset="0"/>
                    <a:ea typeface="Cambria Math" panose="02040503050406030204" pitchFamily="18" charset="0"/>
                  </a:rPr>
                  <a:t>: error value</a:t>
                </a:r>
              </a:p>
              <a:p>
                <a:pPr marL="2114550" lvl="4" indent="-285750">
                  <a:buFont typeface="Arial" panose="020B0604020202020204" pitchFamily="34" charset="0"/>
                  <a:buChar char="•"/>
                </a:pPr>
                <a:endParaRPr lang="en-US" sz="1400" i="1" dirty="0">
                  <a:solidFill>
                    <a:schemeClr val="bg1"/>
                  </a:solidFill>
                  <a:latin typeface="Cambria Math" panose="02040503050406030204" pitchFamily="18" charset="0"/>
                  <a:ea typeface="Cambria Math" panose="02040503050406030204" pitchFamily="18" charset="0"/>
                </a:endParaRPr>
              </a:p>
              <a:p>
                <a:pPr marL="285750" indent="-285750">
                  <a:buFont typeface="Arial" panose="020B0604020202020204" pitchFamily="34" charset="0"/>
                  <a:buChar char="•"/>
                </a:pPr>
                <a:r>
                  <a:rPr lang="en-US" sz="1400" i="1" dirty="0">
                    <a:solidFill>
                      <a:schemeClr val="bg1"/>
                    </a:solidFill>
                    <a:latin typeface="Cambria Math" panose="02040503050406030204" pitchFamily="18" charset="0"/>
                    <a:ea typeface="Cambria Math" panose="02040503050406030204" pitchFamily="18" charset="0"/>
                  </a:rPr>
                  <a:t>We find no evidence of mean-reversion on monthly time-frames but do find significant mean-reversion effects as of quarterly time-frames. For a given deviation from fair-value in a quarter (shock), the currency  mean-reverts around 7% of that deviation in the next quarter.</a:t>
                </a:r>
              </a:p>
              <a:p>
                <a:pPr marL="1200150" lvl="2" indent="-285750">
                  <a:buFont typeface="Arial" panose="020B0604020202020204" pitchFamily="34" charset="0"/>
                  <a:buChar char="•"/>
                </a:pPr>
                <a:r>
                  <a:rPr lang="en-US" sz="1400" i="1" dirty="0">
                    <a:solidFill>
                      <a:schemeClr val="bg1"/>
                    </a:solidFill>
                    <a:latin typeface="Cambria Math" panose="02040503050406030204" pitchFamily="18" charset="0"/>
                    <a:ea typeface="Cambria Math" panose="02040503050406030204" pitchFamily="18" charset="0"/>
                  </a:rPr>
                  <a:t>For annual periods, the currency corrects on average 35% of the error</a:t>
                </a:r>
              </a:p>
              <a:p>
                <a:pPr marL="1200150" lvl="2" indent="-285750">
                  <a:buFont typeface="Arial" panose="020B0604020202020204" pitchFamily="34" charset="0"/>
                  <a:buChar char="•"/>
                </a:pPr>
                <a:r>
                  <a:rPr lang="en-US" sz="1400" i="1" dirty="0">
                    <a:solidFill>
                      <a:schemeClr val="bg1"/>
                    </a:solidFill>
                    <a:latin typeface="Cambria Math" panose="02040503050406030204" pitchFamily="18" charset="0"/>
                    <a:ea typeface="Cambria Math" panose="02040503050406030204" pitchFamily="18" charset="0"/>
                  </a:rPr>
                  <a:t>For 2-year periods, the currency corrects on average 67% of the error</a:t>
                </a:r>
              </a:p>
              <a:p>
                <a:pPr marL="1200150" lvl="2" indent="-285750">
                  <a:buFont typeface="Arial" panose="020B0604020202020204" pitchFamily="34" charset="0"/>
                  <a:buChar char="•"/>
                </a:pPr>
                <a:r>
                  <a:rPr lang="en-US" sz="1400" i="1" dirty="0">
                    <a:solidFill>
                      <a:schemeClr val="bg1"/>
                    </a:solidFill>
                    <a:latin typeface="Cambria Math" panose="02040503050406030204" pitchFamily="18" charset="0"/>
                    <a:ea typeface="Cambria Math" panose="02040503050406030204" pitchFamily="18" charset="0"/>
                  </a:rPr>
                  <a:t>For 4-year periods, the currency corrections on average 100% of the error: So, it takes on average 4 years for a currency to mean-revert to its equilibrium value</a:t>
                </a:r>
              </a:p>
            </p:txBody>
          </p:sp>
        </mc:Choice>
        <mc:Fallback>
          <p:sp>
            <p:nvSpPr>
              <p:cNvPr id="10" name="Tekstvak 9">
                <a:extLst>
                  <a:ext uri="{FF2B5EF4-FFF2-40B4-BE49-F238E27FC236}">
                    <a16:creationId xmlns:a16="http://schemas.microsoft.com/office/drawing/2014/main" id="{AB1B38AB-92D6-6B34-F8C3-4999CE9B1231}"/>
                  </a:ext>
                </a:extLst>
              </p:cNvPr>
              <p:cNvSpPr txBox="1">
                <a:spLocks noRot="1" noChangeAspect="1" noMove="1" noResize="1" noEditPoints="1" noAdjustHandles="1" noChangeArrowheads="1" noChangeShapeType="1" noTextEdit="1"/>
              </p:cNvSpPr>
              <p:nvPr/>
            </p:nvSpPr>
            <p:spPr>
              <a:xfrm>
                <a:off x="97674" y="643813"/>
                <a:ext cx="11453624" cy="4448334"/>
              </a:xfrm>
              <a:prstGeom prst="rect">
                <a:avLst/>
              </a:prstGeom>
              <a:blipFill>
                <a:blip r:embed="rId2"/>
                <a:stretch>
                  <a:fillRect l="-53" t="-274" b="-412"/>
                </a:stretch>
              </a:blipFill>
            </p:spPr>
            <p:txBody>
              <a:bodyPr/>
              <a:lstStyle/>
              <a:p>
                <a:r>
                  <a:rPr lang="en-US">
                    <a:noFill/>
                  </a:rPr>
                  <a:t> </a:t>
                </a:r>
              </a:p>
            </p:txBody>
          </p:sp>
        </mc:Fallback>
      </mc:AlternateContent>
      <p:pic>
        <p:nvPicPr>
          <p:cNvPr id="12" name="Afbeelding 11">
            <a:extLst>
              <a:ext uri="{FF2B5EF4-FFF2-40B4-BE49-F238E27FC236}">
                <a16:creationId xmlns:a16="http://schemas.microsoft.com/office/drawing/2014/main" id="{EA8297C6-7F64-0A60-04E9-E2702A985C49}"/>
              </a:ext>
            </a:extLst>
          </p:cNvPr>
          <p:cNvPicPr>
            <a:picLocks noChangeAspect="1"/>
          </p:cNvPicPr>
          <p:nvPr/>
        </p:nvPicPr>
        <p:blipFill>
          <a:blip r:embed="rId3"/>
          <a:stretch>
            <a:fillRect/>
          </a:stretch>
        </p:blipFill>
        <p:spPr>
          <a:xfrm>
            <a:off x="167495" y="5567194"/>
            <a:ext cx="11625944" cy="1061797"/>
          </a:xfrm>
          <a:prstGeom prst="rect">
            <a:avLst/>
          </a:prstGeom>
        </p:spPr>
      </p:pic>
      <p:sp>
        <p:nvSpPr>
          <p:cNvPr id="13" name="Tekstvak 12">
            <a:extLst>
              <a:ext uri="{FF2B5EF4-FFF2-40B4-BE49-F238E27FC236}">
                <a16:creationId xmlns:a16="http://schemas.microsoft.com/office/drawing/2014/main" id="{104C6F17-F6CC-EF31-2C0B-4DB93F2E688C}"/>
              </a:ext>
            </a:extLst>
          </p:cNvPr>
          <p:cNvSpPr txBox="1"/>
          <p:nvPr/>
        </p:nvSpPr>
        <p:spPr>
          <a:xfrm>
            <a:off x="97674" y="5191171"/>
            <a:ext cx="11550392" cy="276999"/>
          </a:xfrm>
          <a:prstGeom prst="rect">
            <a:avLst/>
          </a:prstGeom>
          <a:noFill/>
        </p:spPr>
        <p:txBody>
          <a:bodyPr wrap="square" rtlCol="0">
            <a:spAutoFit/>
          </a:bodyPr>
          <a:lstStyle/>
          <a:p>
            <a:r>
              <a:rPr lang="nl-BE" sz="1200" b="1" dirty="0" err="1">
                <a:solidFill>
                  <a:schemeClr val="bg1"/>
                </a:solidFill>
              </a:rPr>
              <a:t>Statistics</a:t>
            </a:r>
            <a:r>
              <a:rPr lang="nl-BE" sz="1200" b="1" dirty="0">
                <a:solidFill>
                  <a:schemeClr val="bg1"/>
                </a:solidFill>
              </a:rPr>
              <a:t> </a:t>
            </a:r>
            <a:r>
              <a:rPr lang="nl-BE" sz="1200" b="1" dirty="0" err="1">
                <a:solidFill>
                  <a:schemeClr val="bg1"/>
                </a:solidFill>
              </a:rPr>
              <a:t>for</a:t>
            </a:r>
            <a:r>
              <a:rPr lang="nl-BE" sz="1200" b="1" dirty="0">
                <a:solidFill>
                  <a:schemeClr val="bg1"/>
                </a:solidFill>
              </a:rPr>
              <a:t> </a:t>
            </a:r>
            <a:r>
              <a:rPr lang="nl-BE" sz="1200" b="1" dirty="0" err="1">
                <a:solidFill>
                  <a:schemeClr val="bg1"/>
                </a:solidFill>
              </a:rPr>
              <a:t>quarterly</a:t>
            </a:r>
            <a:r>
              <a:rPr lang="nl-BE" sz="1200" b="1" dirty="0">
                <a:solidFill>
                  <a:schemeClr val="bg1"/>
                </a:solidFill>
              </a:rPr>
              <a:t> change in </a:t>
            </a:r>
            <a:r>
              <a:rPr lang="nl-BE" sz="1200" b="1" dirty="0" err="1">
                <a:solidFill>
                  <a:schemeClr val="bg1"/>
                </a:solidFill>
              </a:rPr>
              <a:t>currency</a:t>
            </a:r>
            <a:r>
              <a:rPr lang="nl-BE" sz="1200" b="1" dirty="0">
                <a:solidFill>
                  <a:schemeClr val="bg1"/>
                </a:solidFill>
              </a:rPr>
              <a:t> versus </a:t>
            </a:r>
            <a:r>
              <a:rPr lang="nl-BE" sz="1200" b="1" dirty="0" err="1">
                <a:solidFill>
                  <a:schemeClr val="bg1"/>
                </a:solidFill>
              </a:rPr>
              <a:t>lagged</a:t>
            </a:r>
            <a:r>
              <a:rPr lang="nl-BE" sz="1200" b="1" dirty="0">
                <a:solidFill>
                  <a:schemeClr val="bg1"/>
                </a:solidFill>
              </a:rPr>
              <a:t> </a:t>
            </a:r>
            <a:r>
              <a:rPr lang="nl-BE" sz="1200" b="1" dirty="0" err="1">
                <a:solidFill>
                  <a:schemeClr val="bg1"/>
                </a:solidFill>
              </a:rPr>
              <a:t>residuals</a:t>
            </a:r>
            <a:r>
              <a:rPr lang="nl-BE" sz="1200" b="1" dirty="0">
                <a:solidFill>
                  <a:schemeClr val="bg1"/>
                </a:solidFill>
              </a:rPr>
              <a:t> (3m) </a:t>
            </a:r>
            <a:r>
              <a:rPr lang="nl-BE" sz="1200" b="1" dirty="0" err="1">
                <a:solidFill>
                  <a:schemeClr val="bg1"/>
                </a:solidFill>
              </a:rPr>
              <a:t>and</a:t>
            </a:r>
            <a:r>
              <a:rPr lang="nl-BE" sz="1200" b="1" dirty="0">
                <a:solidFill>
                  <a:schemeClr val="bg1"/>
                </a:solidFill>
              </a:rPr>
              <a:t> </a:t>
            </a:r>
            <a:r>
              <a:rPr lang="nl-BE" sz="1200" b="1" dirty="0" err="1">
                <a:solidFill>
                  <a:schemeClr val="bg1"/>
                </a:solidFill>
              </a:rPr>
              <a:t>lagged</a:t>
            </a:r>
            <a:r>
              <a:rPr lang="nl-BE" sz="1200" b="1" dirty="0">
                <a:solidFill>
                  <a:schemeClr val="bg1"/>
                </a:solidFill>
              </a:rPr>
              <a:t> </a:t>
            </a:r>
            <a:r>
              <a:rPr lang="nl-BE" sz="1200" b="1" dirty="0" err="1">
                <a:solidFill>
                  <a:schemeClr val="bg1"/>
                </a:solidFill>
              </a:rPr>
              <a:t>terms</a:t>
            </a:r>
            <a:r>
              <a:rPr lang="nl-BE" sz="1200" b="1" dirty="0">
                <a:solidFill>
                  <a:schemeClr val="bg1"/>
                </a:solidFill>
              </a:rPr>
              <a:t> of </a:t>
            </a:r>
            <a:r>
              <a:rPr lang="nl-BE" sz="1200" b="1" dirty="0" err="1">
                <a:solidFill>
                  <a:schemeClr val="bg1"/>
                </a:solidFill>
              </a:rPr>
              <a:t>trade</a:t>
            </a:r>
            <a:r>
              <a:rPr lang="nl-BE" sz="1200" b="1" dirty="0">
                <a:solidFill>
                  <a:schemeClr val="bg1"/>
                </a:solidFill>
              </a:rPr>
              <a:t> </a:t>
            </a:r>
            <a:r>
              <a:rPr lang="nl-BE" sz="1200" b="1" dirty="0" err="1">
                <a:solidFill>
                  <a:schemeClr val="bg1"/>
                </a:solidFill>
              </a:rPr>
              <a:t>diff</a:t>
            </a:r>
            <a:r>
              <a:rPr lang="nl-BE" sz="1200" b="1" dirty="0">
                <a:solidFill>
                  <a:schemeClr val="bg1"/>
                </a:solidFill>
              </a:rPr>
              <a:t> (6m), </a:t>
            </a:r>
            <a:r>
              <a:rPr lang="nl-BE" sz="1200" b="1" dirty="0" err="1">
                <a:solidFill>
                  <a:schemeClr val="bg1"/>
                </a:solidFill>
              </a:rPr>
              <a:t>based</a:t>
            </a:r>
            <a:r>
              <a:rPr lang="nl-BE" sz="1200" b="1" dirty="0">
                <a:solidFill>
                  <a:schemeClr val="bg1"/>
                </a:solidFill>
              </a:rPr>
              <a:t> on panel </a:t>
            </a:r>
            <a:r>
              <a:rPr lang="nl-BE" sz="1200" b="1" dirty="0" err="1">
                <a:solidFill>
                  <a:schemeClr val="bg1"/>
                </a:solidFill>
              </a:rPr>
              <a:t>regression</a:t>
            </a:r>
            <a:endParaRPr lang="en-US" sz="1200" b="1" dirty="0">
              <a:solidFill>
                <a:schemeClr val="bg1"/>
              </a:solidFill>
            </a:endParaRPr>
          </a:p>
        </p:txBody>
      </p:sp>
    </p:spTree>
    <p:extLst>
      <p:ext uri="{BB962C8B-B14F-4D97-AF65-F5344CB8AC3E}">
        <p14:creationId xmlns:p14="http://schemas.microsoft.com/office/powerpoint/2010/main" val="312798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88343" y="258298"/>
            <a:ext cx="11789526" cy="369332"/>
          </a:xfrm>
          <a:prstGeom prst="rect">
            <a:avLst/>
          </a:prstGeom>
          <a:solidFill>
            <a:schemeClr val="bg2">
              <a:lumMod val="25000"/>
              <a:lumOff val="75000"/>
            </a:schemeClr>
          </a:solidFill>
        </p:spPr>
        <p:txBody>
          <a:bodyPr wrap="square" rtlCol="0">
            <a:spAutoFit/>
          </a:bodyPr>
          <a:lstStyle/>
          <a:p>
            <a:r>
              <a:rPr lang="nl-BE" b="1" dirty="0">
                <a:solidFill>
                  <a:schemeClr val="bg1"/>
                </a:solidFill>
              </a:rPr>
              <a:t>HYPERLINK TO PYTHON CODE</a:t>
            </a:r>
          </a:p>
        </p:txBody>
      </p:sp>
    </p:spTree>
    <p:extLst>
      <p:ext uri="{BB962C8B-B14F-4D97-AF65-F5344CB8AC3E}">
        <p14:creationId xmlns:p14="http://schemas.microsoft.com/office/powerpoint/2010/main" val="33745101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97674" y="175457"/>
            <a:ext cx="10940440" cy="369332"/>
          </a:xfrm>
          <a:prstGeom prst="rect">
            <a:avLst/>
          </a:prstGeom>
          <a:noFill/>
        </p:spPr>
        <p:txBody>
          <a:bodyPr wrap="square" rtlCol="0">
            <a:spAutoFit/>
          </a:bodyPr>
          <a:lstStyle/>
          <a:p>
            <a:r>
              <a:rPr lang="nl-BE" b="1" dirty="0">
                <a:solidFill>
                  <a:schemeClr val="bg1"/>
                </a:solidFill>
              </a:rPr>
              <a:t>STEP 2	IN-SAMPLE FIXED EFFECT PANEL REGRESSION, STATISTICS</a:t>
            </a:r>
          </a:p>
        </p:txBody>
      </p:sp>
      <p:sp>
        <p:nvSpPr>
          <p:cNvPr id="14" name="Tekstvak 13">
            <a:extLst>
              <a:ext uri="{FF2B5EF4-FFF2-40B4-BE49-F238E27FC236}">
                <a16:creationId xmlns:a16="http://schemas.microsoft.com/office/drawing/2014/main" id="{ADA4A068-4340-4669-BD9C-8F1181BC2348}"/>
              </a:ext>
            </a:extLst>
          </p:cNvPr>
          <p:cNvSpPr txBox="1"/>
          <p:nvPr/>
        </p:nvSpPr>
        <p:spPr>
          <a:xfrm>
            <a:off x="97675" y="159531"/>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STEP 4 – Out-of-sample </a:t>
            </a:r>
            <a:r>
              <a:rPr lang="nl-BE" b="1" dirty="0" err="1">
                <a:solidFill>
                  <a:schemeClr val="bg1"/>
                </a:solidFill>
              </a:rPr>
              <a:t>expanding</a:t>
            </a:r>
            <a:r>
              <a:rPr lang="nl-BE" b="1" dirty="0">
                <a:solidFill>
                  <a:schemeClr val="bg1"/>
                </a:solidFill>
              </a:rPr>
              <a:t> </a:t>
            </a:r>
            <a:r>
              <a:rPr lang="nl-BE" b="1" dirty="0" err="1">
                <a:solidFill>
                  <a:schemeClr val="bg1"/>
                </a:solidFill>
              </a:rPr>
              <a:t>window</a:t>
            </a:r>
            <a:r>
              <a:rPr lang="nl-BE" b="1" dirty="0">
                <a:solidFill>
                  <a:schemeClr val="bg1"/>
                </a:solidFill>
              </a:rPr>
              <a:t> panel </a:t>
            </a:r>
            <a:r>
              <a:rPr lang="nl-BE" b="1" dirty="0" err="1">
                <a:solidFill>
                  <a:schemeClr val="bg1"/>
                </a:solidFill>
              </a:rPr>
              <a:t>regression</a:t>
            </a:r>
            <a:endParaRPr lang="nl-BE" b="1" dirty="0">
              <a:solidFill>
                <a:schemeClr val="bg1"/>
              </a:solidFill>
            </a:endParaRPr>
          </a:p>
        </p:txBody>
      </p:sp>
      <p:sp>
        <p:nvSpPr>
          <p:cNvPr id="10" name="Tekstvak 9">
            <a:extLst>
              <a:ext uri="{FF2B5EF4-FFF2-40B4-BE49-F238E27FC236}">
                <a16:creationId xmlns:a16="http://schemas.microsoft.com/office/drawing/2014/main" id="{AB1B38AB-92D6-6B34-F8C3-4999CE9B1231}"/>
              </a:ext>
            </a:extLst>
          </p:cNvPr>
          <p:cNvSpPr txBox="1"/>
          <p:nvPr/>
        </p:nvSpPr>
        <p:spPr>
          <a:xfrm>
            <a:off x="97674" y="643813"/>
            <a:ext cx="11453624"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rPr>
              <a:t>We also perform an expanding window regression where:</a:t>
            </a:r>
          </a:p>
          <a:p>
            <a:pPr marL="742950" lvl="1" indent="-285750">
              <a:buFont typeface="Arial" panose="020B0604020202020204" pitchFamily="34" charset="0"/>
              <a:buChar char="•"/>
            </a:pPr>
            <a:r>
              <a:rPr lang="en-US" sz="1400" i="1" dirty="0">
                <a:solidFill>
                  <a:schemeClr val="bg1"/>
                </a:solidFill>
                <a:latin typeface="Cambria Math" panose="02040503050406030204" pitchFamily="18" charset="0"/>
                <a:ea typeface="Cambria Math" panose="02040503050406030204" pitchFamily="18" charset="0"/>
              </a:rPr>
              <a:t>Each month – after a warm-up period of 5 years – the coefficients are estimated based on the available data up to that month.</a:t>
            </a:r>
          </a:p>
          <a:p>
            <a:pPr marL="742950" lvl="1" indent="-285750">
              <a:buFont typeface="Arial" panose="020B0604020202020204" pitchFamily="34" charset="0"/>
              <a:buChar char="•"/>
            </a:pPr>
            <a:r>
              <a:rPr lang="en-US" sz="1400" i="1" dirty="0">
                <a:solidFill>
                  <a:schemeClr val="bg1"/>
                </a:solidFill>
                <a:latin typeface="Cambria Math" panose="02040503050406030204" pitchFamily="18" charset="0"/>
                <a:ea typeface="Cambria Math" panose="02040503050406030204" pitchFamily="18" charset="0"/>
              </a:rPr>
              <a:t>Every month, we calculate a new fair value based on the estimated coefficients.</a:t>
            </a:r>
          </a:p>
          <a:p>
            <a:pPr marL="285750" indent="-285750">
              <a:buFont typeface="Arial" panose="020B0604020202020204" pitchFamily="34" charset="0"/>
              <a:buChar char="•"/>
            </a:pPr>
            <a:endParaRPr lang="en-US" sz="1400" i="1" dirty="0">
              <a:solidFill>
                <a:schemeClr val="bg1"/>
              </a:solidFill>
              <a:latin typeface="Cambria Math" panose="02040503050406030204" pitchFamily="18" charset="0"/>
              <a:ea typeface="Cambria Math" panose="02040503050406030204" pitchFamily="18" charset="0"/>
            </a:endParaRPr>
          </a:p>
          <a:p>
            <a:pPr marL="285750" indent="-285750" algn="just">
              <a:buFont typeface="Arial" panose="020B0604020202020204" pitchFamily="34" charset="0"/>
              <a:buChar char="•"/>
            </a:pPr>
            <a:r>
              <a:rPr lang="en-US" sz="1400" dirty="0">
                <a:solidFill>
                  <a:schemeClr val="bg1"/>
                </a:solidFill>
              </a:rPr>
              <a:t>Next slides contain a visual look of the currency pairs versus their long-term fair value according to the beer-model. The currencies are still expressed as units of dollar for one unit of the domestic currency. So, base currency is always the domestic currency, and the quoted currency is always the dollar. Format is domestic/</a:t>
            </a:r>
            <a:r>
              <a:rPr lang="en-US" sz="1400" dirty="0" err="1">
                <a:solidFill>
                  <a:schemeClr val="bg1"/>
                </a:solidFill>
              </a:rPr>
              <a:t>usd</a:t>
            </a:r>
            <a:r>
              <a:rPr lang="en-US" sz="1400" dirty="0">
                <a:solidFill>
                  <a:schemeClr val="bg1"/>
                </a:solidFill>
              </a:rPr>
              <a:t>. We quote the currencies that way for ease of interpretation. A high value versus fair value means an overvaluation of the domestic currency (vis-à-vis the dollar) and vice versa. Market conventions can differ. For example: we quote </a:t>
            </a:r>
            <a:r>
              <a:rPr lang="en-US" sz="1400" dirty="0" err="1">
                <a:solidFill>
                  <a:schemeClr val="bg1"/>
                </a:solidFill>
              </a:rPr>
              <a:t>cadusd</a:t>
            </a:r>
            <a:r>
              <a:rPr lang="en-US" sz="1400" dirty="0">
                <a:solidFill>
                  <a:schemeClr val="bg1"/>
                </a:solidFill>
              </a:rPr>
              <a:t>, but the market normally quotes </a:t>
            </a:r>
            <a:r>
              <a:rPr lang="en-US" sz="1400" dirty="0" err="1">
                <a:solidFill>
                  <a:schemeClr val="bg1"/>
                </a:solidFill>
              </a:rPr>
              <a:t>usdcad</a:t>
            </a:r>
            <a:r>
              <a:rPr lang="en-US" sz="1400" dirty="0">
                <a:solidFill>
                  <a:schemeClr val="bg1"/>
                </a:solidFill>
              </a:rPr>
              <a:t>. Same for JPY. We quote the currency as </a:t>
            </a:r>
            <a:r>
              <a:rPr lang="en-US" sz="1400" dirty="0" err="1">
                <a:solidFill>
                  <a:schemeClr val="bg1"/>
                </a:solidFill>
              </a:rPr>
              <a:t>jpyusd</a:t>
            </a:r>
            <a:r>
              <a:rPr lang="en-US" sz="1400" dirty="0">
                <a:solidFill>
                  <a:schemeClr val="bg1"/>
                </a:solidFill>
              </a:rPr>
              <a:t> but the market convention is </a:t>
            </a:r>
            <a:r>
              <a:rPr lang="en-US" sz="1400" dirty="0" err="1">
                <a:solidFill>
                  <a:schemeClr val="bg1"/>
                </a:solidFill>
              </a:rPr>
              <a:t>usdjpy</a:t>
            </a:r>
            <a:r>
              <a:rPr lang="en-US" sz="1400" dirty="0">
                <a:solidFill>
                  <a:schemeClr val="bg1"/>
                </a:solidFill>
              </a:rPr>
              <a:t>. </a:t>
            </a:r>
            <a:r>
              <a:rPr lang="en-US" sz="1400" dirty="0" err="1">
                <a:solidFill>
                  <a:schemeClr val="bg1"/>
                </a:solidFill>
              </a:rPr>
              <a:t>Etc</a:t>
            </a:r>
            <a:r>
              <a:rPr lang="en-US" sz="1400" dirty="0">
                <a:solidFill>
                  <a:schemeClr val="bg1"/>
                </a:solidFill>
              </a:rPr>
              <a:t>…</a:t>
            </a:r>
          </a:p>
          <a:p>
            <a:pPr marL="285750" indent="-285750" algn="just">
              <a:buFont typeface="Arial" panose="020B0604020202020204" pitchFamily="34" charset="0"/>
              <a:buChar char="•"/>
            </a:pPr>
            <a:endParaRPr lang="en-US" sz="1400" dirty="0">
              <a:solidFill>
                <a:schemeClr val="bg1"/>
              </a:solidFill>
            </a:endParaRPr>
          </a:p>
          <a:p>
            <a:pPr marL="742950" lvl="1" indent="-285750" algn="just">
              <a:buFont typeface="Arial" panose="020B0604020202020204" pitchFamily="34" charset="0"/>
              <a:buChar char="•"/>
            </a:pPr>
            <a:r>
              <a:rPr lang="en-US" sz="1400" dirty="0">
                <a:solidFill>
                  <a:schemeClr val="bg1"/>
                </a:solidFill>
              </a:rPr>
              <a:t>We visualize actual levels, fair-value levels from in-sample regression, fair-value levels from out-of-sample- expanding window regression</a:t>
            </a:r>
          </a:p>
          <a:p>
            <a:pPr marL="742950" lvl="1" indent="-285750" algn="just">
              <a:buFont typeface="Arial" panose="020B0604020202020204" pitchFamily="34" charset="0"/>
              <a:buChar char="•"/>
            </a:pPr>
            <a:r>
              <a:rPr lang="en-US" sz="1400" dirty="0">
                <a:solidFill>
                  <a:schemeClr val="bg1"/>
                </a:solidFill>
              </a:rPr>
              <a:t>The deviation versus fair-value in % (in-sample and out-of-sample).</a:t>
            </a:r>
          </a:p>
          <a:p>
            <a:pPr marL="742950" lvl="1" indent="-285750" algn="just">
              <a:buFont typeface="Arial" panose="020B0604020202020204" pitchFamily="34" charset="0"/>
              <a:buChar char="•"/>
            </a:pPr>
            <a:r>
              <a:rPr lang="en-US" sz="1400" dirty="0">
                <a:solidFill>
                  <a:schemeClr val="bg1"/>
                </a:solidFill>
              </a:rPr>
              <a:t>The deviation versus fair value in z-score (in-sample and out-of-sample, the z-score for out-of-sample contains a new 5-year warmup).</a:t>
            </a:r>
            <a:endParaRPr lang="en-US" sz="1400" i="1" dirty="0">
              <a:solidFill>
                <a:schemeClr val="bg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7653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179131" y="154340"/>
            <a:ext cx="11621575" cy="369332"/>
          </a:xfrm>
          <a:prstGeom prst="rect">
            <a:avLst/>
          </a:prstGeom>
          <a:noFill/>
        </p:spPr>
        <p:txBody>
          <a:bodyPr wrap="square" rtlCol="0">
            <a:spAutoFit/>
          </a:bodyPr>
          <a:lstStyle/>
          <a:p>
            <a:r>
              <a:rPr lang="nl-BE" b="1" dirty="0">
                <a:solidFill>
                  <a:schemeClr val="bg1"/>
                </a:solidFill>
              </a:rPr>
              <a:t>FX LEVELS VERSUS LONG-TERM FAIR VALUE ACCORDING TO BEER-MODEL</a:t>
            </a:r>
          </a:p>
        </p:txBody>
      </p:sp>
      <p:pic>
        <p:nvPicPr>
          <p:cNvPr id="30" name="Afbeelding 29">
            <a:extLst>
              <a:ext uri="{FF2B5EF4-FFF2-40B4-BE49-F238E27FC236}">
                <a16:creationId xmlns:a16="http://schemas.microsoft.com/office/drawing/2014/main" id="{96389BD3-8E57-0A60-72B1-4084CBCC2F67}"/>
              </a:ext>
            </a:extLst>
          </p:cNvPr>
          <p:cNvPicPr>
            <a:picLocks noChangeAspect="1"/>
          </p:cNvPicPr>
          <p:nvPr/>
        </p:nvPicPr>
        <p:blipFill>
          <a:blip r:embed="rId2"/>
          <a:stretch>
            <a:fillRect/>
          </a:stretch>
        </p:blipFill>
        <p:spPr>
          <a:xfrm>
            <a:off x="179131" y="701164"/>
            <a:ext cx="6354245" cy="6002496"/>
          </a:xfrm>
          <a:prstGeom prst="rect">
            <a:avLst/>
          </a:prstGeom>
        </p:spPr>
      </p:pic>
      <p:sp>
        <p:nvSpPr>
          <p:cNvPr id="31" name="Tekstvak 30">
            <a:extLst>
              <a:ext uri="{FF2B5EF4-FFF2-40B4-BE49-F238E27FC236}">
                <a16:creationId xmlns:a16="http://schemas.microsoft.com/office/drawing/2014/main" id="{ABC62EFA-FA6D-9305-57E7-7963E171B662}"/>
              </a:ext>
            </a:extLst>
          </p:cNvPr>
          <p:cNvSpPr txBox="1"/>
          <p:nvPr/>
        </p:nvSpPr>
        <p:spPr>
          <a:xfrm>
            <a:off x="6643396" y="701164"/>
            <a:ext cx="5369473" cy="4893647"/>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solidFill>
                  <a:schemeClr val="bg1"/>
                </a:solidFill>
              </a:rPr>
              <a:t>Deviations based on out-of-sample expanding window regressions*</a:t>
            </a:r>
          </a:p>
          <a:p>
            <a:pPr marL="285750" indent="-285750" algn="just">
              <a:buFont typeface="Arial" panose="020B0604020202020204" pitchFamily="34" charset="0"/>
              <a:buChar char="•"/>
            </a:pPr>
            <a:endParaRPr lang="en-US" sz="1200" dirty="0">
              <a:solidFill>
                <a:schemeClr val="bg1"/>
              </a:solidFill>
            </a:endParaRPr>
          </a:p>
          <a:p>
            <a:pPr marL="285750" indent="-285750" algn="just">
              <a:buFont typeface="Arial" panose="020B0604020202020204" pitchFamily="34" charset="0"/>
              <a:buChar char="•"/>
            </a:pPr>
            <a:r>
              <a:rPr lang="en-US" sz="1200" dirty="0">
                <a:solidFill>
                  <a:schemeClr val="bg1"/>
                </a:solidFill>
              </a:rPr>
              <a:t>Deviations for currencies with quoted currency the USD (not always market convention but easier to interpret the valuations versus fair value) across all currencies.</a:t>
            </a:r>
          </a:p>
          <a:p>
            <a:pPr marL="285750" indent="-285750" algn="just">
              <a:buFont typeface="Arial" panose="020B0604020202020204" pitchFamily="34" charset="0"/>
              <a:buChar char="•"/>
            </a:pPr>
            <a:endParaRPr lang="en-US" sz="1200" dirty="0">
              <a:solidFill>
                <a:schemeClr val="bg1"/>
              </a:solidFill>
            </a:endParaRPr>
          </a:p>
          <a:p>
            <a:pPr marL="285750" indent="-285750" algn="just">
              <a:buFont typeface="Arial" panose="020B0604020202020204" pitchFamily="34" charset="0"/>
              <a:buChar char="•"/>
            </a:pPr>
            <a:r>
              <a:rPr lang="en-US" sz="1200" dirty="0">
                <a:solidFill>
                  <a:schemeClr val="bg1"/>
                </a:solidFill>
              </a:rPr>
              <a:t>A positive deviation points to overvaluation versus fair value. A negative deviation points to undervaluation versus fair value. The z-score points to the normalized magnitude (significance) versus history (expanding window again)</a:t>
            </a:r>
          </a:p>
          <a:p>
            <a:pPr marL="285750" indent="-285750" algn="just">
              <a:buFont typeface="Arial" panose="020B0604020202020204" pitchFamily="34" charset="0"/>
              <a:buChar char="•"/>
            </a:pPr>
            <a:endParaRPr lang="en-US" sz="1200" dirty="0">
              <a:solidFill>
                <a:schemeClr val="bg1"/>
              </a:solidFill>
            </a:endParaRPr>
          </a:p>
          <a:p>
            <a:pPr marL="285750" indent="-285750" algn="just">
              <a:buFont typeface="Arial" panose="020B0604020202020204" pitchFamily="34" charset="0"/>
              <a:buChar char="•"/>
            </a:pPr>
            <a:r>
              <a:rPr lang="en-US" sz="1200" dirty="0">
                <a:solidFill>
                  <a:schemeClr val="bg1"/>
                </a:solidFill>
              </a:rPr>
              <a:t>Statistic of interest: currencies with large z-scores close to 2</a:t>
            </a:r>
          </a:p>
          <a:p>
            <a:pPr marL="285750" indent="-285750" algn="just">
              <a:buFont typeface="Arial" panose="020B0604020202020204" pitchFamily="34" charset="0"/>
              <a:buChar char="•"/>
            </a:pPr>
            <a:endParaRPr lang="en-US" sz="1200" dirty="0">
              <a:solidFill>
                <a:schemeClr val="bg1"/>
              </a:solidFill>
            </a:endParaRPr>
          </a:p>
          <a:p>
            <a:pPr marL="285750" indent="-285750" algn="just">
              <a:buFont typeface="Arial" panose="020B0604020202020204" pitchFamily="34" charset="0"/>
              <a:buChar char="•"/>
            </a:pPr>
            <a:r>
              <a:rPr lang="en-US" sz="1200" dirty="0">
                <a:solidFill>
                  <a:schemeClr val="bg1"/>
                </a:solidFill>
              </a:rPr>
              <a:t>Most overvalued FX:</a:t>
            </a:r>
          </a:p>
          <a:p>
            <a:pPr marL="742950" lvl="1" indent="-285750" algn="just">
              <a:buFont typeface="Arial" panose="020B0604020202020204" pitchFamily="34" charset="0"/>
              <a:buChar char="•"/>
            </a:pPr>
            <a:r>
              <a:rPr lang="en-US" sz="1200" dirty="0">
                <a:solidFill>
                  <a:schemeClr val="bg1"/>
                </a:solidFill>
              </a:rPr>
              <a:t>Dollar: this table clearly illustrates that all currencies seem undervalued versus fair value and should trade higher in equilibrium versus dollar.</a:t>
            </a:r>
          </a:p>
          <a:p>
            <a:pPr marL="742950" lvl="1" indent="-285750" algn="just">
              <a:buFont typeface="Arial" panose="020B0604020202020204" pitchFamily="34" charset="0"/>
              <a:buChar char="•"/>
            </a:pPr>
            <a:r>
              <a:rPr lang="en-US" sz="1200" dirty="0">
                <a:solidFill>
                  <a:schemeClr val="bg1"/>
                </a:solidFill>
              </a:rPr>
              <a:t>CZK</a:t>
            </a:r>
          </a:p>
          <a:p>
            <a:pPr marL="742950" lvl="1" indent="-285750" algn="just">
              <a:buFont typeface="Arial" panose="020B0604020202020204" pitchFamily="34" charset="0"/>
              <a:buChar char="•"/>
            </a:pPr>
            <a:endParaRPr lang="en-US" sz="1200" dirty="0">
              <a:solidFill>
                <a:schemeClr val="bg1"/>
              </a:solidFill>
            </a:endParaRPr>
          </a:p>
          <a:p>
            <a:pPr marL="285750" indent="-285750" algn="just">
              <a:buFont typeface="Arial" panose="020B0604020202020204" pitchFamily="34" charset="0"/>
              <a:buChar char="•"/>
            </a:pPr>
            <a:r>
              <a:rPr lang="en-US" sz="1200" dirty="0">
                <a:solidFill>
                  <a:schemeClr val="bg1"/>
                </a:solidFill>
              </a:rPr>
              <a:t>Most undervalued FX</a:t>
            </a:r>
          </a:p>
          <a:p>
            <a:pPr marL="742950" lvl="1" indent="-285750" algn="just">
              <a:buFont typeface="Arial" panose="020B0604020202020204" pitchFamily="34" charset="0"/>
              <a:buChar char="•"/>
            </a:pPr>
            <a:r>
              <a:rPr lang="en-US" sz="1200" dirty="0">
                <a:solidFill>
                  <a:schemeClr val="bg1"/>
                </a:solidFill>
              </a:rPr>
              <a:t>Norwegian Krone (NOK)</a:t>
            </a:r>
          </a:p>
          <a:p>
            <a:pPr marL="742950" lvl="1" indent="-285750" algn="just">
              <a:buFont typeface="Arial" panose="020B0604020202020204" pitchFamily="34" charset="0"/>
              <a:buChar char="•"/>
            </a:pPr>
            <a:r>
              <a:rPr lang="en-US" sz="1200" dirty="0">
                <a:solidFill>
                  <a:schemeClr val="bg1"/>
                </a:solidFill>
              </a:rPr>
              <a:t>Swedish Krone (SEK)</a:t>
            </a:r>
          </a:p>
          <a:p>
            <a:pPr marL="742950" lvl="1" indent="-285750" algn="just">
              <a:buFont typeface="Arial" panose="020B0604020202020204" pitchFamily="34" charset="0"/>
              <a:buChar char="•"/>
            </a:pPr>
            <a:r>
              <a:rPr lang="en-US" sz="1200" dirty="0">
                <a:solidFill>
                  <a:schemeClr val="bg1"/>
                </a:solidFill>
              </a:rPr>
              <a:t>Euro (EUR)</a:t>
            </a:r>
          </a:p>
          <a:p>
            <a:pPr lvl="1" algn="just"/>
            <a:endParaRPr lang="en-US" sz="1200" dirty="0">
              <a:solidFill>
                <a:schemeClr val="bg1"/>
              </a:solidFill>
            </a:endParaRP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endParaRPr lang="en-US" sz="1200" dirty="0">
              <a:solidFill>
                <a:schemeClr val="bg1"/>
              </a:solidFill>
            </a:endParaRPr>
          </a:p>
        </p:txBody>
      </p:sp>
      <p:sp>
        <p:nvSpPr>
          <p:cNvPr id="32" name="Tekstvak 31">
            <a:extLst>
              <a:ext uri="{FF2B5EF4-FFF2-40B4-BE49-F238E27FC236}">
                <a16:creationId xmlns:a16="http://schemas.microsoft.com/office/drawing/2014/main" id="{CD6AB8FF-3766-3802-A785-6A07E1528328}"/>
              </a:ext>
            </a:extLst>
          </p:cNvPr>
          <p:cNvSpPr txBox="1"/>
          <p:nvPr/>
        </p:nvSpPr>
        <p:spPr>
          <a:xfrm>
            <a:off x="6729220" y="5445857"/>
            <a:ext cx="5369473" cy="1200329"/>
          </a:xfrm>
          <a:prstGeom prst="rect">
            <a:avLst/>
          </a:prstGeom>
          <a:noFill/>
        </p:spPr>
        <p:txBody>
          <a:bodyPr wrap="square" rtlCol="0">
            <a:spAutoFit/>
          </a:bodyPr>
          <a:lstStyle/>
          <a:p>
            <a:pPr algn="just"/>
            <a:r>
              <a:rPr lang="en-US" sz="1200" dirty="0">
                <a:solidFill>
                  <a:schemeClr val="bg1"/>
                </a:solidFill>
              </a:rPr>
              <a:t>* The in-sample panel regression was ran on the complete panel data set of 12 currencies. Due to </a:t>
            </a:r>
            <a:r>
              <a:rPr lang="en-US" sz="1200" dirty="0" err="1">
                <a:solidFill>
                  <a:schemeClr val="bg1"/>
                </a:solidFill>
              </a:rPr>
              <a:t>techical</a:t>
            </a:r>
            <a:r>
              <a:rPr lang="en-US" sz="1200" dirty="0">
                <a:solidFill>
                  <a:schemeClr val="bg1"/>
                </a:solidFill>
              </a:rPr>
              <a:t> reasons we performed the expanding window out-of-sample regressions for developed G9 currencies on a panel of only the G9 currencies. For the Eastern European currencies we ran the expanding window regression on a panel of only the 3 Eastern European currencies (HUF, PLN and CZK)</a:t>
            </a:r>
          </a:p>
        </p:txBody>
      </p:sp>
    </p:spTree>
    <p:extLst>
      <p:ext uri="{BB962C8B-B14F-4D97-AF65-F5344CB8AC3E}">
        <p14:creationId xmlns:p14="http://schemas.microsoft.com/office/powerpoint/2010/main" val="1915157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179131" y="154340"/>
            <a:ext cx="11621575" cy="369332"/>
          </a:xfrm>
          <a:prstGeom prst="rect">
            <a:avLst/>
          </a:prstGeom>
          <a:noFill/>
        </p:spPr>
        <p:txBody>
          <a:bodyPr wrap="square" rtlCol="0">
            <a:spAutoFit/>
          </a:bodyPr>
          <a:lstStyle/>
          <a:p>
            <a:r>
              <a:rPr lang="nl-BE" b="1" dirty="0">
                <a:solidFill>
                  <a:schemeClr val="bg1"/>
                </a:solidFill>
              </a:rPr>
              <a:t>FX LEVELS VERSUS LONG-TERM FAIR VALUE ACCORDING TO BEER-MODEL</a:t>
            </a:r>
          </a:p>
        </p:txBody>
      </p:sp>
      <p:pic>
        <p:nvPicPr>
          <p:cNvPr id="30" name="Afbeelding 29">
            <a:extLst>
              <a:ext uri="{FF2B5EF4-FFF2-40B4-BE49-F238E27FC236}">
                <a16:creationId xmlns:a16="http://schemas.microsoft.com/office/drawing/2014/main" id="{96389BD3-8E57-0A60-72B1-4084CBCC2F67}"/>
              </a:ext>
            </a:extLst>
          </p:cNvPr>
          <p:cNvPicPr>
            <a:picLocks noChangeAspect="1"/>
          </p:cNvPicPr>
          <p:nvPr/>
        </p:nvPicPr>
        <p:blipFill>
          <a:blip r:embed="rId2"/>
          <a:stretch>
            <a:fillRect/>
          </a:stretch>
        </p:blipFill>
        <p:spPr>
          <a:xfrm>
            <a:off x="179131" y="701164"/>
            <a:ext cx="6354245" cy="6002496"/>
          </a:xfrm>
          <a:prstGeom prst="rect">
            <a:avLst/>
          </a:prstGeom>
        </p:spPr>
      </p:pic>
      <p:sp>
        <p:nvSpPr>
          <p:cNvPr id="31" name="Tekstvak 30">
            <a:extLst>
              <a:ext uri="{FF2B5EF4-FFF2-40B4-BE49-F238E27FC236}">
                <a16:creationId xmlns:a16="http://schemas.microsoft.com/office/drawing/2014/main" id="{ABC62EFA-FA6D-9305-57E7-7963E171B662}"/>
              </a:ext>
            </a:extLst>
          </p:cNvPr>
          <p:cNvSpPr txBox="1"/>
          <p:nvPr/>
        </p:nvSpPr>
        <p:spPr>
          <a:xfrm>
            <a:off x="6643396" y="701164"/>
            <a:ext cx="5369473" cy="3600986"/>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solidFill>
                  <a:schemeClr val="bg1"/>
                </a:solidFill>
              </a:rPr>
              <a:t>Important remark:</a:t>
            </a:r>
          </a:p>
          <a:p>
            <a:pPr algn="just"/>
            <a:endParaRPr lang="en-US" sz="1200" dirty="0">
              <a:solidFill>
                <a:schemeClr val="bg1"/>
              </a:solidFill>
            </a:endParaRPr>
          </a:p>
          <a:p>
            <a:pPr algn="just"/>
            <a:r>
              <a:rPr lang="en-US" sz="1200" dirty="0">
                <a:solidFill>
                  <a:schemeClr val="bg1"/>
                </a:solidFill>
              </a:rPr>
              <a:t>Valuation alone should not be the only factor that determines positioning in a currency/fixed income. For Global Macro trading purposes, it is extremely important to add additional analysis by factoring in:</a:t>
            </a:r>
          </a:p>
          <a:p>
            <a:pPr algn="just"/>
            <a:endParaRPr lang="en-US" sz="1200" dirty="0">
              <a:solidFill>
                <a:schemeClr val="bg1"/>
              </a:solidFill>
            </a:endParaRPr>
          </a:p>
          <a:p>
            <a:pPr marL="628650" lvl="1" indent="-171450" algn="just">
              <a:buFont typeface="Arial" panose="020B0604020202020204" pitchFamily="34" charset="0"/>
              <a:buChar char="•"/>
            </a:pPr>
            <a:r>
              <a:rPr lang="en-US" sz="1200" dirty="0">
                <a:solidFill>
                  <a:schemeClr val="bg1"/>
                </a:solidFill>
              </a:rPr>
              <a:t>Geopolitical analysis</a:t>
            </a:r>
          </a:p>
          <a:p>
            <a:pPr marL="628650" lvl="1" indent="-171450" algn="just">
              <a:buFont typeface="Arial" panose="020B0604020202020204" pitchFamily="34" charset="0"/>
              <a:buChar char="•"/>
            </a:pPr>
            <a:r>
              <a:rPr lang="en-US" sz="1200" dirty="0">
                <a:solidFill>
                  <a:schemeClr val="bg1"/>
                </a:solidFill>
              </a:rPr>
              <a:t>Momentum &amp; Trend</a:t>
            </a:r>
          </a:p>
          <a:p>
            <a:pPr marL="628650" lvl="1" indent="-171450" algn="just">
              <a:buFont typeface="Arial" panose="020B0604020202020204" pitchFamily="34" charset="0"/>
              <a:buChar char="•"/>
            </a:pPr>
            <a:r>
              <a:rPr lang="en-US" sz="1200" dirty="0">
                <a:solidFill>
                  <a:schemeClr val="bg1"/>
                </a:solidFill>
              </a:rPr>
              <a:t>Sentiment analysis (market positioning, COT,..)</a:t>
            </a:r>
          </a:p>
          <a:p>
            <a:pPr marL="628650" lvl="1" indent="-171450" algn="just">
              <a:buFont typeface="Arial" panose="020B0604020202020204" pitchFamily="34" charset="0"/>
              <a:buChar char="•"/>
            </a:pPr>
            <a:r>
              <a:rPr lang="en-US" sz="1200" dirty="0">
                <a:solidFill>
                  <a:schemeClr val="bg1"/>
                </a:solidFill>
              </a:rPr>
              <a:t>Central bank analysis (expected policy paths, guidance,…)</a:t>
            </a:r>
          </a:p>
          <a:p>
            <a:pPr marL="628650" lvl="1" indent="-171450" algn="just">
              <a:buFont typeface="Arial" panose="020B0604020202020204" pitchFamily="34" charset="0"/>
              <a:buChar char="•"/>
            </a:pPr>
            <a:r>
              <a:rPr lang="en-US" sz="1200" dirty="0">
                <a:solidFill>
                  <a:schemeClr val="bg1"/>
                </a:solidFill>
              </a:rPr>
              <a:t>Carry versus volatility analysis</a:t>
            </a:r>
          </a:p>
          <a:p>
            <a:pPr marL="628650" lvl="1" indent="-171450" algn="just">
              <a:buFont typeface="Arial" panose="020B0604020202020204" pitchFamily="34" charset="0"/>
              <a:buChar char="•"/>
            </a:pPr>
            <a:r>
              <a:rPr lang="en-US" sz="1200" dirty="0">
                <a:solidFill>
                  <a:schemeClr val="bg1"/>
                </a:solidFill>
              </a:rPr>
              <a:t>Fiscal analysis</a:t>
            </a:r>
          </a:p>
          <a:p>
            <a:pPr marL="628650" lvl="1" indent="-171450" algn="just">
              <a:buFont typeface="Arial" panose="020B0604020202020204" pitchFamily="34" charset="0"/>
              <a:buChar char="•"/>
            </a:pPr>
            <a:r>
              <a:rPr lang="en-US" sz="1200" dirty="0">
                <a:solidFill>
                  <a:schemeClr val="bg1"/>
                </a:solidFill>
              </a:rPr>
              <a:t>Sentiment analysis (market positioning, COT,..)	</a:t>
            </a:r>
          </a:p>
          <a:p>
            <a:pPr lvl="1" algn="just"/>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However, currencies with large undervaluation might have the best potential If enough positive catalysts from above are checked off the box. In that regard traders/investors should closely watch NOK, SEK, EUR, NZD for bullish signs.</a:t>
            </a:r>
          </a:p>
          <a:p>
            <a:pPr marL="285750" indent="-285750">
              <a:buFont typeface="Arial" panose="020B0604020202020204" pitchFamily="34" charset="0"/>
              <a:buChar char="•"/>
            </a:pPr>
            <a:endParaRPr lang="en-US" sz="1200" dirty="0">
              <a:solidFill>
                <a:schemeClr val="bg1"/>
              </a:solidFill>
            </a:endParaRPr>
          </a:p>
        </p:txBody>
      </p:sp>
    </p:spTree>
    <p:extLst>
      <p:ext uri="{BB962C8B-B14F-4D97-AF65-F5344CB8AC3E}">
        <p14:creationId xmlns:p14="http://schemas.microsoft.com/office/powerpoint/2010/main" val="1699503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179131" y="154340"/>
            <a:ext cx="11621575" cy="369332"/>
          </a:xfrm>
          <a:prstGeom prst="rect">
            <a:avLst/>
          </a:prstGeom>
          <a:noFill/>
        </p:spPr>
        <p:txBody>
          <a:bodyPr wrap="square" rtlCol="0">
            <a:spAutoFit/>
          </a:bodyPr>
          <a:lstStyle/>
          <a:p>
            <a:r>
              <a:rPr lang="nl-BE" b="1" dirty="0">
                <a:solidFill>
                  <a:schemeClr val="bg1"/>
                </a:solidFill>
              </a:rPr>
              <a:t>FX LEVELS VERSUS LONG-TERM FAIR VALUE ACCORDING TO BEER-MODEL</a:t>
            </a:r>
          </a:p>
        </p:txBody>
      </p:sp>
      <p:pic>
        <p:nvPicPr>
          <p:cNvPr id="26" name="Afbeelding 25">
            <a:extLst>
              <a:ext uri="{FF2B5EF4-FFF2-40B4-BE49-F238E27FC236}">
                <a16:creationId xmlns:a16="http://schemas.microsoft.com/office/drawing/2014/main" id="{9939B528-5DA9-570A-FAF0-FDEC93240579}"/>
              </a:ext>
            </a:extLst>
          </p:cNvPr>
          <p:cNvPicPr>
            <a:picLocks noChangeAspect="1"/>
          </p:cNvPicPr>
          <p:nvPr/>
        </p:nvPicPr>
        <p:blipFill>
          <a:blip r:embed="rId2"/>
          <a:stretch>
            <a:fillRect/>
          </a:stretch>
        </p:blipFill>
        <p:spPr>
          <a:xfrm>
            <a:off x="5844622" y="501756"/>
            <a:ext cx="5890770" cy="5966977"/>
          </a:xfrm>
          <a:prstGeom prst="rect">
            <a:avLst/>
          </a:prstGeom>
        </p:spPr>
      </p:pic>
      <p:pic>
        <p:nvPicPr>
          <p:cNvPr id="28" name="Afbeelding 27">
            <a:extLst>
              <a:ext uri="{FF2B5EF4-FFF2-40B4-BE49-F238E27FC236}">
                <a16:creationId xmlns:a16="http://schemas.microsoft.com/office/drawing/2014/main" id="{3E359AEA-65CB-F8BD-FECE-E5FF4D0E1426}"/>
              </a:ext>
            </a:extLst>
          </p:cNvPr>
          <p:cNvPicPr>
            <a:picLocks noChangeAspect="1"/>
          </p:cNvPicPr>
          <p:nvPr/>
        </p:nvPicPr>
        <p:blipFill>
          <a:blip r:embed="rId3"/>
          <a:stretch>
            <a:fillRect/>
          </a:stretch>
        </p:blipFill>
        <p:spPr>
          <a:xfrm>
            <a:off x="279327" y="613462"/>
            <a:ext cx="5151090" cy="5743566"/>
          </a:xfrm>
          <a:prstGeom prst="rect">
            <a:avLst/>
          </a:prstGeom>
        </p:spPr>
      </p:pic>
    </p:spTree>
    <p:extLst>
      <p:ext uri="{BB962C8B-B14F-4D97-AF65-F5344CB8AC3E}">
        <p14:creationId xmlns:p14="http://schemas.microsoft.com/office/powerpoint/2010/main" val="2476993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179131" y="154340"/>
            <a:ext cx="11621575" cy="369332"/>
          </a:xfrm>
          <a:prstGeom prst="rect">
            <a:avLst/>
          </a:prstGeom>
          <a:noFill/>
        </p:spPr>
        <p:txBody>
          <a:bodyPr wrap="square" rtlCol="0">
            <a:spAutoFit/>
          </a:bodyPr>
          <a:lstStyle/>
          <a:p>
            <a:r>
              <a:rPr lang="nl-BE" b="1" dirty="0">
                <a:solidFill>
                  <a:schemeClr val="bg1"/>
                </a:solidFill>
              </a:rPr>
              <a:t>FX LEVELS VERSUS LONG-TERM FAIR VALUE ACCORDING TO BEER-MODEL</a:t>
            </a:r>
          </a:p>
        </p:txBody>
      </p:sp>
      <p:pic>
        <p:nvPicPr>
          <p:cNvPr id="22" name="Afbeelding 21">
            <a:extLst>
              <a:ext uri="{FF2B5EF4-FFF2-40B4-BE49-F238E27FC236}">
                <a16:creationId xmlns:a16="http://schemas.microsoft.com/office/drawing/2014/main" id="{6062E819-7712-A6A6-C979-6A9342808359}"/>
              </a:ext>
            </a:extLst>
          </p:cNvPr>
          <p:cNvPicPr>
            <a:picLocks noChangeAspect="1"/>
          </p:cNvPicPr>
          <p:nvPr/>
        </p:nvPicPr>
        <p:blipFill>
          <a:blip r:embed="rId2"/>
          <a:stretch>
            <a:fillRect/>
          </a:stretch>
        </p:blipFill>
        <p:spPr>
          <a:xfrm>
            <a:off x="6397690" y="523672"/>
            <a:ext cx="5403016" cy="6035563"/>
          </a:xfrm>
          <a:prstGeom prst="rect">
            <a:avLst/>
          </a:prstGeom>
        </p:spPr>
      </p:pic>
      <p:pic>
        <p:nvPicPr>
          <p:cNvPr id="24" name="Afbeelding 23">
            <a:extLst>
              <a:ext uri="{FF2B5EF4-FFF2-40B4-BE49-F238E27FC236}">
                <a16:creationId xmlns:a16="http://schemas.microsoft.com/office/drawing/2014/main" id="{A64F4779-76D3-79C9-77C1-C2369256BA5F}"/>
              </a:ext>
            </a:extLst>
          </p:cNvPr>
          <p:cNvPicPr>
            <a:picLocks noChangeAspect="1"/>
          </p:cNvPicPr>
          <p:nvPr/>
        </p:nvPicPr>
        <p:blipFill>
          <a:blip r:embed="rId3"/>
          <a:stretch>
            <a:fillRect/>
          </a:stretch>
        </p:blipFill>
        <p:spPr>
          <a:xfrm>
            <a:off x="391295" y="554155"/>
            <a:ext cx="5403016" cy="6005080"/>
          </a:xfrm>
          <a:prstGeom prst="rect">
            <a:avLst/>
          </a:prstGeom>
        </p:spPr>
      </p:pic>
    </p:spTree>
    <p:extLst>
      <p:ext uri="{BB962C8B-B14F-4D97-AF65-F5344CB8AC3E}">
        <p14:creationId xmlns:p14="http://schemas.microsoft.com/office/powerpoint/2010/main" val="2459362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179131" y="154340"/>
            <a:ext cx="11621575" cy="369332"/>
          </a:xfrm>
          <a:prstGeom prst="rect">
            <a:avLst/>
          </a:prstGeom>
          <a:noFill/>
        </p:spPr>
        <p:txBody>
          <a:bodyPr wrap="square" rtlCol="0">
            <a:spAutoFit/>
          </a:bodyPr>
          <a:lstStyle/>
          <a:p>
            <a:r>
              <a:rPr lang="nl-BE" b="1" dirty="0">
                <a:solidFill>
                  <a:schemeClr val="bg1"/>
                </a:solidFill>
              </a:rPr>
              <a:t>FX LEVELS VERSUS LONG-TERM FAIR VALUE ACCORDING TO BEER-MODEL</a:t>
            </a:r>
          </a:p>
        </p:txBody>
      </p:sp>
      <p:pic>
        <p:nvPicPr>
          <p:cNvPr id="18" name="Afbeelding 17">
            <a:extLst>
              <a:ext uri="{FF2B5EF4-FFF2-40B4-BE49-F238E27FC236}">
                <a16:creationId xmlns:a16="http://schemas.microsoft.com/office/drawing/2014/main" id="{C71EDD85-FE6F-9794-6DA6-F0FA29CD866B}"/>
              </a:ext>
            </a:extLst>
          </p:cNvPr>
          <p:cNvPicPr>
            <a:picLocks noChangeAspect="1"/>
          </p:cNvPicPr>
          <p:nvPr/>
        </p:nvPicPr>
        <p:blipFill>
          <a:blip r:embed="rId2"/>
          <a:stretch>
            <a:fillRect/>
          </a:stretch>
        </p:blipFill>
        <p:spPr>
          <a:xfrm>
            <a:off x="6363478" y="601641"/>
            <a:ext cx="5437228" cy="6027942"/>
          </a:xfrm>
          <a:prstGeom prst="rect">
            <a:avLst/>
          </a:prstGeom>
        </p:spPr>
      </p:pic>
      <p:pic>
        <p:nvPicPr>
          <p:cNvPr id="20" name="Afbeelding 19">
            <a:extLst>
              <a:ext uri="{FF2B5EF4-FFF2-40B4-BE49-F238E27FC236}">
                <a16:creationId xmlns:a16="http://schemas.microsoft.com/office/drawing/2014/main" id="{9943E5B6-AAFF-AFFB-A1F3-9EC13F7D0A36}"/>
              </a:ext>
            </a:extLst>
          </p:cNvPr>
          <p:cNvPicPr>
            <a:picLocks noChangeAspect="1"/>
          </p:cNvPicPr>
          <p:nvPr/>
        </p:nvPicPr>
        <p:blipFill>
          <a:blip r:embed="rId3"/>
          <a:stretch>
            <a:fillRect/>
          </a:stretch>
        </p:blipFill>
        <p:spPr>
          <a:xfrm>
            <a:off x="261544" y="601641"/>
            <a:ext cx="5566979" cy="6027942"/>
          </a:xfrm>
          <a:prstGeom prst="rect">
            <a:avLst/>
          </a:prstGeom>
        </p:spPr>
      </p:pic>
    </p:spTree>
    <p:extLst>
      <p:ext uri="{BB962C8B-B14F-4D97-AF65-F5344CB8AC3E}">
        <p14:creationId xmlns:p14="http://schemas.microsoft.com/office/powerpoint/2010/main" val="1988110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179131" y="154340"/>
            <a:ext cx="11621575" cy="369332"/>
          </a:xfrm>
          <a:prstGeom prst="rect">
            <a:avLst/>
          </a:prstGeom>
          <a:noFill/>
        </p:spPr>
        <p:txBody>
          <a:bodyPr wrap="square" rtlCol="0">
            <a:spAutoFit/>
          </a:bodyPr>
          <a:lstStyle/>
          <a:p>
            <a:r>
              <a:rPr lang="nl-BE" b="1" dirty="0">
                <a:solidFill>
                  <a:schemeClr val="bg1"/>
                </a:solidFill>
              </a:rPr>
              <a:t>FX LEVELS VERSUS LONG-TERM FAIR VALUE ACCORDING TO BEER-MODEL</a:t>
            </a:r>
          </a:p>
        </p:txBody>
      </p:sp>
      <p:pic>
        <p:nvPicPr>
          <p:cNvPr id="14" name="Afbeelding 13">
            <a:extLst>
              <a:ext uri="{FF2B5EF4-FFF2-40B4-BE49-F238E27FC236}">
                <a16:creationId xmlns:a16="http://schemas.microsoft.com/office/drawing/2014/main" id="{2C8CC8B4-08DE-A253-43EC-EFDF0D7DD664}"/>
              </a:ext>
            </a:extLst>
          </p:cNvPr>
          <p:cNvPicPr>
            <a:picLocks noChangeAspect="1"/>
          </p:cNvPicPr>
          <p:nvPr/>
        </p:nvPicPr>
        <p:blipFill>
          <a:blip r:embed="rId2"/>
          <a:stretch>
            <a:fillRect/>
          </a:stretch>
        </p:blipFill>
        <p:spPr>
          <a:xfrm>
            <a:off x="6307493" y="612303"/>
            <a:ext cx="5252227" cy="5825819"/>
          </a:xfrm>
          <a:prstGeom prst="rect">
            <a:avLst/>
          </a:prstGeom>
        </p:spPr>
      </p:pic>
      <p:pic>
        <p:nvPicPr>
          <p:cNvPr id="16" name="Afbeelding 15">
            <a:extLst>
              <a:ext uri="{FF2B5EF4-FFF2-40B4-BE49-F238E27FC236}">
                <a16:creationId xmlns:a16="http://schemas.microsoft.com/office/drawing/2014/main" id="{C745F951-96C6-2FA8-AD33-AE5AC2D03E48}"/>
              </a:ext>
            </a:extLst>
          </p:cNvPr>
          <p:cNvPicPr>
            <a:picLocks noChangeAspect="1"/>
          </p:cNvPicPr>
          <p:nvPr/>
        </p:nvPicPr>
        <p:blipFill>
          <a:blip r:embed="rId3"/>
          <a:stretch>
            <a:fillRect/>
          </a:stretch>
        </p:blipFill>
        <p:spPr>
          <a:xfrm>
            <a:off x="280206" y="677618"/>
            <a:ext cx="5815794" cy="5695190"/>
          </a:xfrm>
          <a:prstGeom prst="rect">
            <a:avLst/>
          </a:prstGeom>
        </p:spPr>
      </p:pic>
    </p:spTree>
    <p:extLst>
      <p:ext uri="{BB962C8B-B14F-4D97-AF65-F5344CB8AC3E}">
        <p14:creationId xmlns:p14="http://schemas.microsoft.com/office/powerpoint/2010/main" val="2897981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179131" y="154340"/>
            <a:ext cx="11621575" cy="369332"/>
          </a:xfrm>
          <a:prstGeom prst="rect">
            <a:avLst/>
          </a:prstGeom>
          <a:noFill/>
        </p:spPr>
        <p:txBody>
          <a:bodyPr wrap="square" rtlCol="0">
            <a:spAutoFit/>
          </a:bodyPr>
          <a:lstStyle/>
          <a:p>
            <a:r>
              <a:rPr lang="nl-BE" b="1" dirty="0">
                <a:solidFill>
                  <a:schemeClr val="bg1"/>
                </a:solidFill>
              </a:rPr>
              <a:t>FX LEVELS VERSUS LONG-TERM FAIR VALUE ACCORDING TO BEER-MODEL</a:t>
            </a:r>
          </a:p>
        </p:txBody>
      </p:sp>
      <p:pic>
        <p:nvPicPr>
          <p:cNvPr id="10" name="Afbeelding 9">
            <a:extLst>
              <a:ext uri="{FF2B5EF4-FFF2-40B4-BE49-F238E27FC236}">
                <a16:creationId xmlns:a16="http://schemas.microsoft.com/office/drawing/2014/main" id="{8E279567-3D53-9688-E19A-F334D2534DFF}"/>
              </a:ext>
            </a:extLst>
          </p:cNvPr>
          <p:cNvPicPr>
            <a:picLocks noChangeAspect="1"/>
          </p:cNvPicPr>
          <p:nvPr/>
        </p:nvPicPr>
        <p:blipFill>
          <a:blip r:embed="rId2"/>
          <a:stretch>
            <a:fillRect/>
          </a:stretch>
        </p:blipFill>
        <p:spPr>
          <a:xfrm>
            <a:off x="6326155" y="755780"/>
            <a:ext cx="5562154" cy="5795834"/>
          </a:xfrm>
          <a:prstGeom prst="rect">
            <a:avLst/>
          </a:prstGeom>
        </p:spPr>
      </p:pic>
      <p:pic>
        <p:nvPicPr>
          <p:cNvPr id="12" name="Afbeelding 11">
            <a:extLst>
              <a:ext uri="{FF2B5EF4-FFF2-40B4-BE49-F238E27FC236}">
                <a16:creationId xmlns:a16="http://schemas.microsoft.com/office/drawing/2014/main" id="{9D201345-61CD-B548-28B6-D7D356467831}"/>
              </a:ext>
            </a:extLst>
          </p:cNvPr>
          <p:cNvPicPr>
            <a:picLocks noChangeAspect="1"/>
          </p:cNvPicPr>
          <p:nvPr/>
        </p:nvPicPr>
        <p:blipFill>
          <a:blip r:embed="rId3"/>
          <a:stretch>
            <a:fillRect/>
          </a:stretch>
        </p:blipFill>
        <p:spPr>
          <a:xfrm>
            <a:off x="303691" y="653142"/>
            <a:ext cx="5630578" cy="5898471"/>
          </a:xfrm>
          <a:prstGeom prst="rect">
            <a:avLst/>
          </a:prstGeom>
        </p:spPr>
      </p:pic>
    </p:spTree>
    <p:extLst>
      <p:ext uri="{BB962C8B-B14F-4D97-AF65-F5344CB8AC3E}">
        <p14:creationId xmlns:p14="http://schemas.microsoft.com/office/powerpoint/2010/main" val="3541141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179131" y="154340"/>
            <a:ext cx="11621575" cy="369332"/>
          </a:xfrm>
          <a:prstGeom prst="rect">
            <a:avLst/>
          </a:prstGeom>
          <a:noFill/>
        </p:spPr>
        <p:txBody>
          <a:bodyPr wrap="square" rtlCol="0">
            <a:spAutoFit/>
          </a:bodyPr>
          <a:lstStyle/>
          <a:p>
            <a:r>
              <a:rPr lang="nl-BE" b="1" dirty="0">
                <a:solidFill>
                  <a:schemeClr val="bg1"/>
                </a:solidFill>
              </a:rPr>
              <a:t>FX LEVELS VERSUS LONG-TERM FAIR VALUE ACCORDING TO BEER-MODEL</a:t>
            </a:r>
          </a:p>
        </p:txBody>
      </p:sp>
      <p:pic>
        <p:nvPicPr>
          <p:cNvPr id="5" name="Afbeelding 4">
            <a:extLst>
              <a:ext uri="{FF2B5EF4-FFF2-40B4-BE49-F238E27FC236}">
                <a16:creationId xmlns:a16="http://schemas.microsoft.com/office/drawing/2014/main" id="{A004548B-87D0-3A64-F319-02587DAE55F1}"/>
              </a:ext>
            </a:extLst>
          </p:cNvPr>
          <p:cNvPicPr>
            <a:picLocks noChangeAspect="1"/>
          </p:cNvPicPr>
          <p:nvPr/>
        </p:nvPicPr>
        <p:blipFill>
          <a:blip r:embed="rId2"/>
          <a:stretch>
            <a:fillRect/>
          </a:stretch>
        </p:blipFill>
        <p:spPr>
          <a:xfrm>
            <a:off x="5989918" y="523672"/>
            <a:ext cx="5928203" cy="6179988"/>
          </a:xfrm>
          <a:prstGeom prst="rect">
            <a:avLst/>
          </a:prstGeom>
        </p:spPr>
      </p:pic>
      <p:pic>
        <p:nvPicPr>
          <p:cNvPr id="7" name="Afbeelding 6">
            <a:extLst>
              <a:ext uri="{FF2B5EF4-FFF2-40B4-BE49-F238E27FC236}">
                <a16:creationId xmlns:a16="http://schemas.microsoft.com/office/drawing/2014/main" id="{C09CE70F-E284-5D85-E4E5-07CA68AE93E8}"/>
              </a:ext>
            </a:extLst>
          </p:cNvPr>
          <p:cNvPicPr>
            <a:picLocks noChangeAspect="1"/>
          </p:cNvPicPr>
          <p:nvPr/>
        </p:nvPicPr>
        <p:blipFill>
          <a:blip r:embed="rId3"/>
          <a:stretch>
            <a:fillRect/>
          </a:stretch>
        </p:blipFill>
        <p:spPr>
          <a:xfrm>
            <a:off x="333640" y="653464"/>
            <a:ext cx="5607852" cy="5920404"/>
          </a:xfrm>
          <a:prstGeom prst="rect">
            <a:avLst/>
          </a:prstGeom>
        </p:spPr>
      </p:pic>
    </p:spTree>
    <p:extLst>
      <p:ext uri="{BB962C8B-B14F-4D97-AF65-F5344CB8AC3E}">
        <p14:creationId xmlns:p14="http://schemas.microsoft.com/office/powerpoint/2010/main" val="259502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54F9DC1A-EFCD-B890-AB66-60A5C7F52436}"/>
              </a:ext>
            </a:extLst>
          </p:cNvPr>
          <p:cNvSpPr txBox="1"/>
          <p:nvPr/>
        </p:nvSpPr>
        <p:spPr>
          <a:xfrm>
            <a:off x="107004" y="644264"/>
            <a:ext cx="11453624" cy="1938992"/>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rPr>
              <a:t>Use Python for long-term FX-valuation modelling. </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Construct a long-term equilibrium fair value model to value G12 FX Currency Pairs: G9 + 3 CEE-currencies: </a:t>
            </a:r>
            <a:r>
              <a:rPr lang="en-US" sz="1200" dirty="0" err="1">
                <a:solidFill>
                  <a:schemeClr val="bg1"/>
                </a:solidFill>
              </a:rPr>
              <a:t>eurusd</a:t>
            </a:r>
            <a:r>
              <a:rPr lang="en-US" sz="1200" dirty="0">
                <a:solidFill>
                  <a:schemeClr val="bg1"/>
                </a:solidFill>
              </a:rPr>
              <a:t>, </a:t>
            </a:r>
            <a:r>
              <a:rPr lang="en-US" sz="1200" dirty="0" err="1">
                <a:solidFill>
                  <a:schemeClr val="bg1"/>
                </a:solidFill>
              </a:rPr>
              <a:t>usdcad</a:t>
            </a:r>
            <a:r>
              <a:rPr lang="en-US" sz="1200" dirty="0">
                <a:solidFill>
                  <a:schemeClr val="bg1"/>
                </a:solidFill>
              </a:rPr>
              <a:t>, </a:t>
            </a:r>
            <a:r>
              <a:rPr lang="en-US" sz="1200" dirty="0" err="1">
                <a:solidFill>
                  <a:schemeClr val="bg1"/>
                </a:solidFill>
              </a:rPr>
              <a:t>usdjpy</a:t>
            </a:r>
            <a:r>
              <a:rPr lang="en-US" sz="1200" dirty="0">
                <a:solidFill>
                  <a:schemeClr val="bg1"/>
                </a:solidFill>
              </a:rPr>
              <a:t>, </a:t>
            </a:r>
            <a:r>
              <a:rPr lang="en-US" sz="1200" dirty="0" err="1">
                <a:solidFill>
                  <a:schemeClr val="bg1"/>
                </a:solidFill>
              </a:rPr>
              <a:t>gbpusd</a:t>
            </a:r>
            <a:r>
              <a:rPr lang="en-US" sz="1200" dirty="0">
                <a:solidFill>
                  <a:schemeClr val="bg1"/>
                </a:solidFill>
              </a:rPr>
              <a:t>, </a:t>
            </a:r>
            <a:r>
              <a:rPr lang="en-US" sz="1200" dirty="0" err="1">
                <a:solidFill>
                  <a:schemeClr val="bg1"/>
                </a:solidFill>
              </a:rPr>
              <a:t>usdsek</a:t>
            </a:r>
            <a:r>
              <a:rPr lang="en-US" sz="1200" dirty="0">
                <a:solidFill>
                  <a:schemeClr val="bg1"/>
                </a:solidFill>
              </a:rPr>
              <a:t>, </a:t>
            </a:r>
            <a:r>
              <a:rPr lang="en-US" sz="1200" dirty="0" err="1">
                <a:solidFill>
                  <a:schemeClr val="bg1"/>
                </a:solidFill>
              </a:rPr>
              <a:t>usdnok</a:t>
            </a:r>
            <a:r>
              <a:rPr lang="en-US" sz="1200" dirty="0">
                <a:solidFill>
                  <a:schemeClr val="bg1"/>
                </a:solidFill>
              </a:rPr>
              <a:t>, </a:t>
            </a:r>
            <a:r>
              <a:rPr lang="en-US" sz="1200" dirty="0" err="1">
                <a:solidFill>
                  <a:schemeClr val="bg1"/>
                </a:solidFill>
              </a:rPr>
              <a:t>usdchf</a:t>
            </a:r>
            <a:r>
              <a:rPr lang="en-US" sz="1200" dirty="0">
                <a:solidFill>
                  <a:schemeClr val="bg1"/>
                </a:solidFill>
              </a:rPr>
              <a:t>, </a:t>
            </a:r>
            <a:r>
              <a:rPr lang="en-US" sz="1200" dirty="0" err="1">
                <a:solidFill>
                  <a:schemeClr val="bg1"/>
                </a:solidFill>
              </a:rPr>
              <a:t>audusd</a:t>
            </a:r>
            <a:r>
              <a:rPr lang="en-US" sz="1200" dirty="0">
                <a:solidFill>
                  <a:schemeClr val="bg1"/>
                </a:solidFill>
              </a:rPr>
              <a:t>, </a:t>
            </a:r>
            <a:r>
              <a:rPr lang="en-US" sz="1200" dirty="0" err="1">
                <a:solidFill>
                  <a:schemeClr val="bg1"/>
                </a:solidFill>
              </a:rPr>
              <a:t>nzdusd</a:t>
            </a:r>
            <a:r>
              <a:rPr lang="en-US" sz="1200" dirty="0">
                <a:solidFill>
                  <a:schemeClr val="bg1"/>
                </a:solidFill>
              </a:rPr>
              <a:t>, </a:t>
            </a:r>
            <a:r>
              <a:rPr lang="en-US" sz="1200" dirty="0" err="1">
                <a:solidFill>
                  <a:schemeClr val="bg1"/>
                </a:solidFill>
              </a:rPr>
              <a:t>usdpln</a:t>
            </a:r>
            <a:r>
              <a:rPr lang="en-US" sz="1200" dirty="0">
                <a:solidFill>
                  <a:schemeClr val="bg1"/>
                </a:solidFill>
              </a:rPr>
              <a:t>, </a:t>
            </a:r>
            <a:r>
              <a:rPr lang="en-US" sz="1200" dirty="0" err="1">
                <a:solidFill>
                  <a:schemeClr val="bg1"/>
                </a:solidFill>
              </a:rPr>
              <a:t>usdhuf</a:t>
            </a:r>
            <a:r>
              <a:rPr lang="en-US" sz="1200" dirty="0">
                <a:solidFill>
                  <a:schemeClr val="bg1"/>
                </a:solidFill>
              </a:rPr>
              <a:t>, </a:t>
            </a:r>
            <a:r>
              <a:rPr lang="en-US" sz="1200" dirty="0" err="1">
                <a:solidFill>
                  <a:schemeClr val="bg1"/>
                </a:solidFill>
              </a:rPr>
              <a:t>usdczk</a:t>
            </a:r>
            <a:r>
              <a:rPr lang="en-US" sz="1200" dirty="0">
                <a:solidFill>
                  <a:schemeClr val="bg1"/>
                </a:solidFill>
              </a:rPr>
              <a:t>. Run in-sample and out-of-sample Fixed Effect Panel Regressions. Determine currencies with largest deviations in valuation. </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Construct an Error Correction Model to estimate the impact of valuation misalignment on future movements in the actual exchange rate.</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Machine learning (random </a:t>
            </a:r>
            <a:r>
              <a:rPr lang="en-US" sz="1200" dirty="0" err="1">
                <a:solidFill>
                  <a:schemeClr val="bg1"/>
                </a:solidFill>
              </a:rPr>
              <a:t>forect</a:t>
            </a:r>
            <a:r>
              <a:rPr lang="en-US" sz="1200" dirty="0">
                <a:solidFill>
                  <a:schemeClr val="bg1"/>
                </a:solidFill>
              </a:rPr>
              <a:t>,….?)</a:t>
            </a:r>
          </a:p>
          <a:p>
            <a:pPr marL="285750" indent="-285750">
              <a:buFont typeface="Arial" panose="020B0604020202020204" pitchFamily="34" charset="0"/>
              <a:buChar char="•"/>
            </a:pPr>
            <a:r>
              <a:rPr lang="en-US" sz="1200" dirty="0">
                <a:solidFill>
                  <a:schemeClr val="bg1"/>
                </a:solidFill>
              </a:rPr>
              <a:t>Construct a macro trading model that takes long-term positions in currencies only if the currency misalignment versus the fair value estimate is extreme.</a:t>
            </a:r>
            <a:endParaRPr lang="nl-BE" b="1" dirty="0">
              <a:solidFill>
                <a:schemeClr val="bg1"/>
              </a:solidFill>
            </a:endParaRPr>
          </a:p>
        </p:txBody>
      </p:sp>
      <p:sp>
        <p:nvSpPr>
          <p:cNvPr id="3" name="Tekstvak 2">
            <a:extLst>
              <a:ext uri="{FF2B5EF4-FFF2-40B4-BE49-F238E27FC236}">
                <a16:creationId xmlns:a16="http://schemas.microsoft.com/office/drawing/2014/main" id="{3BC7DDD5-F019-DF1C-884B-70E881E88622}"/>
              </a:ext>
            </a:extLst>
          </p:cNvPr>
          <p:cNvSpPr txBox="1"/>
          <p:nvPr/>
        </p:nvSpPr>
        <p:spPr>
          <a:xfrm>
            <a:off x="107003" y="274932"/>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GOAL OF THIS PROJECT</a:t>
            </a:r>
          </a:p>
        </p:txBody>
      </p:sp>
      <p:sp>
        <p:nvSpPr>
          <p:cNvPr id="5" name="Tekstvak 4">
            <a:extLst>
              <a:ext uri="{FF2B5EF4-FFF2-40B4-BE49-F238E27FC236}">
                <a16:creationId xmlns:a16="http://schemas.microsoft.com/office/drawing/2014/main" id="{906B1D1B-91F5-B3DF-834F-D49B713D336C}"/>
              </a:ext>
            </a:extLst>
          </p:cNvPr>
          <p:cNvSpPr txBox="1"/>
          <p:nvPr/>
        </p:nvSpPr>
        <p:spPr>
          <a:xfrm>
            <a:off x="107002" y="3072348"/>
            <a:ext cx="11453623" cy="3046988"/>
          </a:xfrm>
          <a:prstGeom prst="rect">
            <a:avLst/>
          </a:prstGeom>
          <a:noFill/>
        </p:spPr>
        <p:txBody>
          <a:bodyPr wrap="square">
            <a:spAutoFit/>
          </a:bodyPr>
          <a:lstStyle/>
          <a:p>
            <a:pPr marL="285750" indent="-285750">
              <a:buFont typeface="Arial" panose="020B0604020202020204" pitchFamily="34" charset="0"/>
              <a:buChar char="•"/>
            </a:pPr>
            <a:r>
              <a:rPr lang="en-US" sz="1200" dirty="0">
                <a:solidFill>
                  <a:schemeClr val="bg1"/>
                </a:solidFill>
              </a:rPr>
              <a:t>Import data. Preprocess variables (cleaning, resampling, missing values,…). Construct panel data.</a:t>
            </a:r>
          </a:p>
          <a:p>
            <a:pPr marL="285750" indent="-285750">
              <a:buFont typeface="Arial" panose="020B0604020202020204" pitchFamily="34" charset="0"/>
              <a:buChar char="•"/>
            </a:pPr>
            <a:r>
              <a:rPr lang="en-US" sz="1200" dirty="0">
                <a:solidFill>
                  <a:schemeClr val="bg1"/>
                </a:solidFill>
              </a:rPr>
              <a:t>Data visualization/Exploration: plot variables, plot scatterplots,…</a:t>
            </a:r>
          </a:p>
          <a:p>
            <a:pPr marL="285750" indent="-285750">
              <a:buFont typeface="Arial" panose="020B0604020202020204" pitchFamily="34" charset="0"/>
              <a:buChar char="•"/>
            </a:pPr>
            <a:r>
              <a:rPr lang="en-US" sz="1200" dirty="0">
                <a:solidFill>
                  <a:schemeClr val="bg1"/>
                </a:solidFill>
              </a:rPr>
              <a:t>Construct user-defined functions to be used in the Notebook</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Perform statistical tests: stationary-tests, </a:t>
            </a:r>
            <a:r>
              <a:rPr lang="en-US" sz="1200" dirty="0" err="1">
                <a:solidFill>
                  <a:schemeClr val="bg1"/>
                </a:solidFill>
              </a:rPr>
              <a:t>adf</a:t>
            </a:r>
            <a:r>
              <a:rPr lang="en-US" sz="1200" dirty="0">
                <a:solidFill>
                  <a:schemeClr val="bg1"/>
                </a:solidFill>
              </a:rPr>
              <a:t>, plot </a:t>
            </a:r>
            <a:r>
              <a:rPr lang="en-US" sz="1200" dirty="0" err="1">
                <a:solidFill>
                  <a:schemeClr val="bg1"/>
                </a:solidFill>
              </a:rPr>
              <a:t>acf</a:t>
            </a:r>
            <a:r>
              <a:rPr lang="en-US" sz="1200" dirty="0">
                <a:solidFill>
                  <a:schemeClr val="bg1"/>
                </a:solidFill>
              </a:rPr>
              <a:t>, time-lagged cross correlations, Engle-Granger for cointegration</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Run and fit regression models</a:t>
            </a:r>
          </a:p>
          <a:p>
            <a:pPr marL="742950" lvl="1" indent="-285750">
              <a:buFont typeface="Arial" panose="020B0604020202020204" pitchFamily="34" charset="0"/>
              <a:buChar char="•"/>
            </a:pPr>
            <a:r>
              <a:rPr lang="en-US" sz="1200" dirty="0">
                <a:solidFill>
                  <a:schemeClr val="bg1"/>
                </a:solidFill>
              </a:rPr>
              <a:t>Fixed Effect panel regression: in-sample and out-of-sample through expanding window fixed effect panel regression</a:t>
            </a:r>
          </a:p>
          <a:p>
            <a:pPr marL="742950" lvl="1" indent="-285750">
              <a:buFont typeface="Arial" panose="020B0604020202020204" pitchFamily="34" charset="0"/>
              <a:buChar char="•"/>
            </a:pPr>
            <a:r>
              <a:rPr lang="en-US" sz="1200" dirty="0">
                <a:solidFill>
                  <a:schemeClr val="bg1"/>
                </a:solidFill>
              </a:rPr>
              <a:t>Vector Error Correction model</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Run machine learning models:</a:t>
            </a:r>
          </a:p>
          <a:p>
            <a:pPr marL="742950" lvl="1" indent="-285750">
              <a:buFont typeface="Arial" panose="020B0604020202020204" pitchFamily="34" charset="0"/>
              <a:buChar char="•"/>
            </a:pPr>
            <a:r>
              <a:rPr lang="en-US" sz="1200" dirty="0">
                <a:solidFill>
                  <a:schemeClr val="bg1"/>
                </a:solidFill>
              </a:rPr>
              <a:t>Random Forest</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Visualize long-term equilibrium fair-values for each currency: plot actual level, fair-value in sample, fair-value out of sample,…</a:t>
            </a:r>
          </a:p>
          <a:p>
            <a:pPr marL="285750" indent="-285750">
              <a:buFont typeface="Arial" panose="020B0604020202020204" pitchFamily="34" charset="0"/>
              <a:buChar char="•"/>
            </a:pPr>
            <a:endParaRPr lang="en-US" sz="1200" dirty="0">
              <a:solidFill>
                <a:schemeClr val="bg1"/>
              </a:solidFill>
            </a:endParaRPr>
          </a:p>
          <a:p>
            <a:pPr marL="285750" indent="-285750">
              <a:buFont typeface="Arial" panose="020B0604020202020204" pitchFamily="34" charset="0"/>
              <a:buChar char="•"/>
            </a:pPr>
            <a:r>
              <a:rPr lang="en-US" sz="1200" dirty="0">
                <a:solidFill>
                  <a:schemeClr val="bg1"/>
                </a:solidFill>
              </a:rPr>
              <a:t>Construct systematic trading model. Run performance statistics.</a:t>
            </a:r>
            <a:endParaRPr lang="nl-BE" b="1" dirty="0">
              <a:solidFill>
                <a:schemeClr val="bg1"/>
              </a:solidFill>
            </a:endParaRPr>
          </a:p>
        </p:txBody>
      </p:sp>
      <p:sp>
        <p:nvSpPr>
          <p:cNvPr id="6" name="Tekstvak 5">
            <a:extLst>
              <a:ext uri="{FF2B5EF4-FFF2-40B4-BE49-F238E27FC236}">
                <a16:creationId xmlns:a16="http://schemas.microsoft.com/office/drawing/2014/main" id="{9121FCA0-5BB3-A7E0-FBA0-A8D07FEE067D}"/>
              </a:ext>
            </a:extLst>
          </p:cNvPr>
          <p:cNvSpPr txBox="1"/>
          <p:nvPr/>
        </p:nvSpPr>
        <p:spPr>
          <a:xfrm>
            <a:off x="107003" y="2656850"/>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PYTHON PROCESS</a:t>
            </a:r>
          </a:p>
        </p:txBody>
      </p:sp>
    </p:spTree>
    <p:extLst>
      <p:ext uri="{BB962C8B-B14F-4D97-AF65-F5344CB8AC3E}">
        <p14:creationId xmlns:p14="http://schemas.microsoft.com/office/powerpoint/2010/main" val="2472405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ekstvak 1">
            <a:extLst>
              <a:ext uri="{FF2B5EF4-FFF2-40B4-BE49-F238E27FC236}">
                <a16:creationId xmlns:a16="http://schemas.microsoft.com/office/drawing/2014/main" id="{54F9DC1A-EFCD-B890-AB66-60A5C7F52436}"/>
              </a:ext>
            </a:extLst>
          </p:cNvPr>
          <p:cNvSpPr txBox="1"/>
          <p:nvPr/>
        </p:nvSpPr>
        <p:spPr>
          <a:xfrm>
            <a:off x="125963" y="3483526"/>
            <a:ext cx="11940073"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bg1"/>
                </a:solidFill>
              </a:rPr>
              <a:t>Two papers on exchange rate modelling from investment banks gave us the idea to implement a BEER-model in python ourselves. These papers are:</a:t>
            </a:r>
          </a:p>
          <a:p>
            <a:pPr marL="742950" lvl="1" indent="-285750">
              <a:buFont typeface="Arial" panose="020B0604020202020204" pitchFamily="34" charset="0"/>
              <a:buChar char="•"/>
            </a:pPr>
            <a:r>
              <a:rPr lang="en-US" sz="1200" dirty="0">
                <a:solidFill>
                  <a:schemeClr val="bg1"/>
                </a:solidFill>
              </a:rPr>
              <a:t>‘Introducing BEER by UniCredit, a framework for modelling exchange rates’, 3 Sep 2018, UniCredit</a:t>
            </a:r>
          </a:p>
          <a:p>
            <a:pPr marL="742950" lvl="1" indent="-285750">
              <a:buFont typeface="Arial" panose="020B0604020202020204" pitchFamily="34" charset="0"/>
              <a:buChar char="•"/>
            </a:pPr>
            <a:r>
              <a:rPr lang="en-US" sz="1200" dirty="0">
                <a:solidFill>
                  <a:schemeClr val="bg1"/>
                </a:solidFill>
              </a:rPr>
              <a:t>‘Merging GSDEER and GSDEEMER:A Global Approach to Equilibrium Exchange Rate Modelling’, May 2005, Goldman Sachs</a:t>
            </a:r>
          </a:p>
        </p:txBody>
      </p:sp>
      <p:sp>
        <p:nvSpPr>
          <p:cNvPr id="3" name="Tekstvak 2">
            <a:extLst>
              <a:ext uri="{FF2B5EF4-FFF2-40B4-BE49-F238E27FC236}">
                <a16:creationId xmlns:a16="http://schemas.microsoft.com/office/drawing/2014/main" id="{BA9D886E-EC76-FED6-5E83-EDD565CEB594}"/>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MOTIVATION</a:t>
            </a:r>
          </a:p>
        </p:txBody>
      </p:sp>
      <p:sp>
        <p:nvSpPr>
          <p:cNvPr id="5" name="Tekstvak 4">
            <a:extLst>
              <a:ext uri="{FF2B5EF4-FFF2-40B4-BE49-F238E27FC236}">
                <a16:creationId xmlns:a16="http://schemas.microsoft.com/office/drawing/2014/main" id="{A99C4C20-367E-06BE-CC17-10A83D74E018}"/>
              </a:ext>
            </a:extLst>
          </p:cNvPr>
          <p:cNvSpPr txBox="1"/>
          <p:nvPr/>
        </p:nvSpPr>
        <p:spPr>
          <a:xfrm>
            <a:off x="69679" y="494975"/>
            <a:ext cx="11453625" cy="646331"/>
          </a:xfrm>
          <a:prstGeom prst="rect">
            <a:avLst/>
          </a:prstGeom>
          <a:noFill/>
        </p:spPr>
        <p:txBody>
          <a:bodyPr wrap="square">
            <a:spAutoFit/>
          </a:bodyPr>
          <a:lstStyle/>
          <a:p>
            <a:endParaRPr lang="nl-BE" sz="1200" b="1" dirty="0">
              <a:solidFill>
                <a:schemeClr val="bg1"/>
              </a:solidFill>
            </a:endParaRPr>
          </a:p>
          <a:p>
            <a:pPr marL="285750" indent="-285750">
              <a:buFont typeface="Arial" panose="020B0604020202020204" pitchFamily="34" charset="0"/>
              <a:buChar char="•"/>
            </a:pPr>
            <a:r>
              <a:rPr lang="en-US" sz="1200" dirty="0">
                <a:solidFill>
                  <a:schemeClr val="bg1"/>
                </a:solidFill>
              </a:rPr>
              <a:t>We publish our work and learning process because of the protégé effect. Explaining or showing a process to others is the best way to learn for ourselves.  We encourage all readers to check our code, logic and search for any pitfalls/errors/mistakes. </a:t>
            </a:r>
          </a:p>
        </p:txBody>
      </p:sp>
      <p:sp>
        <p:nvSpPr>
          <p:cNvPr id="6" name="Tekstvak 5">
            <a:extLst>
              <a:ext uri="{FF2B5EF4-FFF2-40B4-BE49-F238E27FC236}">
                <a16:creationId xmlns:a16="http://schemas.microsoft.com/office/drawing/2014/main" id="{1B9F46EC-4D7D-E86B-756C-1778E07AD253}"/>
              </a:ext>
            </a:extLst>
          </p:cNvPr>
          <p:cNvSpPr txBox="1"/>
          <p:nvPr/>
        </p:nvSpPr>
        <p:spPr>
          <a:xfrm>
            <a:off x="69680" y="1264807"/>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INTENDED USE</a:t>
            </a:r>
          </a:p>
        </p:txBody>
      </p:sp>
      <p:sp>
        <p:nvSpPr>
          <p:cNvPr id="8" name="Tekstvak 7">
            <a:extLst>
              <a:ext uri="{FF2B5EF4-FFF2-40B4-BE49-F238E27FC236}">
                <a16:creationId xmlns:a16="http://schemas.microsoft.com/office/drawing/2014/main" id="{5C6690C5-2890-B41D-94E0-69901F9013AB}"/>
              </a:ext>
            </a:extLst>
          </p:cNvPr>
          <p:cNvSpPr txBox="1"/>
          <p:nvPr/>
        </p:nvSpPr>
        <p:spPr>
          <a:xfrm>
            <a:off x="69678" y="1535339"/>
            <a:ext cx="11453623" cy="646331"/>
          </a:xfrm>
          <a:prstGeom prst="rect">
            <a:avLst/>
          </a:prstGeom>
          <a:noFill/>
        </p:spPr>
        <p:txBody>
          <a:bodyPr wrap="square">
            <a:spAutoFit/>
          </a:bodyPr>
          <a:lstStyle/>
          <a:p>
            <a:endParaRPr lang="nl-BE" sz="1200" b="1" dirty="0">
              <a:solidFill>
                <a:schemeClr val="bg1"/>
              </a:solidFill>
            </a:endParaRPr>
          </a:p>
          <a:p>
            <a:pPr marL="285750" indent="-285750">
              <a:buFont typeface="Arial" panose="020B0604020202020204" pitchFamily="34" charset="0"/>
              <a:buChar char="•"/>
            </a:pPr>
            <a:r>
              <a:rPr lang="en-US" sz="1200" dirty="0">
                <a:solidFill>
                  <a:schemeClr val="bg1"/>
                </a:solidFill>
              </a:rPr>
              <a:t>The code in the notebook is for illustrative and education purposes only. </a:t>
            </a:r>
          </a:p>
          <a:p>
            <a:pPr marL="285750" indent="-285750">
              <a:buFont typeface="Arial" panose="020B0604020202020204" pitchFamily="34" charset="0"/>
              <a:buChar char="•"/>
            </a:pPr>
            <a:r>
              <a:rPr lang="en-US" sz="1200" dirty="0">
                <a:solidFill>
                  <a:schemeClr val="bg1"/>
                </a:solidFill>
              </a:rPr>
              <a:t>The logic and/or python code might contain errors. All mistakes remain the author's fault. If you find any, let us know so we can rectify.</a:t>
            </a:r>
            <a:endParaRPr lang="nl-BE" sz="1200" b="1" dirty="0">
              <a:solidFill>
                <a:schemeClr val="bg1"/>
              </a:solidFill>
            </a:endParaRPr>
          </a:p>
        </p:txBody>
      </p:sp>
      <p:sp>
        <p:nvSpPr>
          <p:cNvPr id="9" name="Tekstvak 8">
            <a:extLst>
              <a:ext uri="{FF2B5EF4-FFF2-40B4-BE49-F238E27FC236}">
                <a16:creationId xmlns:a16="http://schemas.microsoft.com/office/drawing/2014/main" id="{22D7DB09-CD8C-2F57-C483-4995E1DC36C5}"/>
              </a:ext>
            </a:extLst>
          </p:cNvPr>
          <p:cNvSpPr txBox="1"/>
          <p:nvPr/>
        </p:nvSpPr>
        <p:spPr>
          <a:xfrm>
            <a:off x="69678" y="2260910"/>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LIMITATIONS AND FUTURE CHALLENGES OF THIS PROJECT</a:t>
            </a:r>
          </a:p>
        </p:txBody>
      </p:sp>
      <p:sp>
        <p:nvSpPr>
          <p:cNvPr id="10" name="Tekstvak 9">
            <a:extLst>
              <a:ext uri="{FF2B5EF4-FFF2-40B4-BE49-F238E27FC236}">
                <a16:creationId xmlns:a16="http://schemas.microsoft.com/office/drawing/2014/main" id="{36E31DB7-1BF9-8A73-5DDC-9781EDF5E60C}"/>
              </a:ext>
            </a:extLst>
          </p:cNvPr>
          <p:cNvSpPr txBox="1"/>
          <p:nvPr/>
        </p:nvSpPr>
        <p:spPr>
          <a:xfrm>
            <a:off x="69678" y="2492497"/>
            <a:ext cx="11453623" cy="461665"/>
          </a:xfrm>
          <a:prstGeom prst="rect">
            <a:avLst/>
          </a:prstGeom>
          <a:noFill/>
        </p:spPr>
        <p:txBody>
          <a:bodyPr wrap="square">
            <a:spAutoFit/>
          </a:bodyPr>
          <a:lstStyle/>
          <a:p>
            <a:endParaRPr lang="nl-BE" sz="1200" b="1" dirty="0">
              <a:solidFill>
                <a:schemeClr val="bg1"/>
              </a:solidFill>
            </a:endParaRPr>
          </a:p>
          <a:p>
            <a:pPr marL="285750" indent="-285750">
              <a:buFont typeface="Arial" panose="020B0604020202020204" pitchFamily="34" charset="0"/>
              <a:buChar char="•"/>
            </a:pPr>
            <a:r>
              <a:rPr lang="en-US" sz="1200" dirty="0">
                <a:solidFill>
                  <a:schemeClr val="bg1"/>
                </a:solidFill>
              </a:rPr>
              <a:t>Include other independent variables: political uncertainty index, expected policy rates, fiscal indicators, solvency indicators, liquidity indicators,…</a:t>
            </a:r>
          </a:p>
        </p:txBody>
      </p:sp>
      <p:sp>
        <p:nvSpPr>
          <p:cNvPr id="11" name="Tekstvak 10">
            <a:extLst>
              <a:ext uri="{FF2B5EF4-FFF2-40B4-BE49-F238E27FC236}">
                <a16:creationId xmlns:a16="http://schemas.microsoft.com/office/drawing/2014/main" id="{E3C4970C-E94C-AA19-8A36-3FF334DFFD73}"/>
              </a:ext>
            </a:extLst>
          </p:cNvPr>
          <p:cNvSpPr txBox="1"/>
          <p:nvPr/>
        </p:nvSpPr>
        <p:spPr>
          <a:xfrm>
            <a:off x="69678" y="3072907"/>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CREDITS</a:t>
            </a:r>
          </a:p>
        </p:txBody>
      </p:sp>
    </p:spTree>
    <p:extLst>
      <p:ext uri="{BB962C8B-B14F-4D97-AF65-F5344CB8AC3E}">
        <p14:creationId xmlns:p14="http://schemas.microsoft.com/office/powerpoint/2010/main" val="2121684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E7CAF9DA-496E-BE8B-74C0-DFEFAF5DCCDB}"/>
              </a:ext>
            </a:extLst>
          </p:cNvPr>
          <p:cNvSpPr txBox="1"/>
          <p:nvPr/>
        </p:nvSpPr>
        <p:spPr>
          <a:xfrm>
            <a:off x="69681" y="677262"/>
            <a:ext cx="11663265" cy="5078313"/>
          </a:xfrm>
          <a:prstGeom prst="rect">
            <a:avLst/>
          </a:prstGeom>
          <a:noFill/>
        </p:spPr>
        <p:txBody>
          <a:bodyPr wrap="square" rtlCol="0">
            <a:spAutoFit/>
          </a:bodyPr>
          <a:lstStyle/>
          <a:p>
            <a:pPr marL="285750" indent="-285750" algn="just">
              <a:buFont typeface="Arial" panose="020B0604020202020204" pitchFamily="34" charset="0"/>
              <a:buChar char="•"/>
            </a:pPr>
            <a:r>
              <a:rPr lang="en-US" sz="1200" b="1" dirty="0">
                <a:solidFill>
                  <a:schemeClr val="bg1"/>
                </a:solidFill>
              </a:rPr>
              <a:t>Determining long-term fair values of exchange rates </a:t>
            </a:r>
            <a:r>
              <a:rPr lang="en-US" sz="1200" b="1" dirty="0">
                <a:solidFill>
                  <a:schemeClr val="bg1"/>
                </a:solidFill>
                <a:sym typeface="Wingdings" panose="05000000000000000000" pitchFamily="2" charset="2"/>
              </a:rPr>
              <a:t> academic literature distinguishes between:</a:t>
            </a:r>
          </a:p>
          <a:p>
            <a:pPr marL="800100" lvl="1" indent="-342900" algn="just">
              <a:buFont typeface="+mj-lt"/>
              <a:buAutoNum type="arabicPeriod"/>
            </a:pPr>
            <a:r>
              <a:rPr lang="en-US" sz="1200" dirty="0">
                <a:solidFill>
                  <a:schemeClr val="bg1"/>
                </a:solidFill>
              </a:rPr>
              <a:t>FEER – Fundamental Equilibrium Exchange Rate Models:</a:t>
            </a:r>
          </a:p>
          <a:p>
            <a:pPr marL="1257300" lvl="2" indent="-342900" algn="just">
              <a:buFont typeface="Arial" panose="020B0604020202020204" pitchFamily="34" charset="0"/>
              <a:buChar char="•"/>
            </a:pPr>
            <a:r>
              <a:rPr lang="en-US" sz="1200" dirty="0">
                <a:solidFill>
                  <a:schemeClr val="bg1"/>
                </a:solidFill>
              </a:rPr>
              <a:t>Fair value of </a:t>
            </a:r>
            <a:r>
              <a:rPr lang="en-US" sz="1200" dirty="0" err="1">
                <a:solidFill>
                  <a:schemeClr val="bg1"/>
                </a:solidFill>
              </a:rPr>
              <a:t>fx</a:t>
            </a:r>
            <a:r>
              <a:rPr lang="en-US" sz="1200" dirty="0">
                <a:solidFill>
                  <a:schemeClr val="bg1"/>
                </a:solidFill>
              </a:rPr>
              <a:t> = value that will bring current account equal to a sustainable capital account (full employment)</a:t>
            </a:r>
          </a:p>
          <a:p>
            <a:pPr marL="800100" lvl="1" indent="-342900" algn="just">
              <a:buFont typeface="+mj-lt"/>
              <a:buAutoNum type="arabicPeriod"/>
            </a:pPr>
            <a:endParaRPr lang="en-US" sz="1200" dirty="0">
              <a:solidFill>
                <a:schemeClr val="bg1"/>
              </a:solidFill>
            </a:endParaRPr>
          </a:p>
          <a:p>
            <a:pPr marL="800100" lvl="1" indent="-342900" algn="just">
              <a:buFont typeface="+mj-lt"/>
              <a:buAutoNum type="arabicPeriod"/>
            </a:pPr>
            <a:r>
              <a:rPr lang="en-US" sz="1200" dirty="0">
                <a:solidFill>
                  <a:schemeClr val="bg1"/>
                </a:solidFill>
              </a:rPr>
              <a:t>BEER – Behavioral Equilibrium Exchange Rate Models (Clark and Macdonald, 1988):</a:t>
            </a:r>
          </a:p>
          <a:p>
            <a:pPr marL="800100" lvl="1" indent="-342900" algn="just">
              <a:buFont typeface="+mj-lt"/>
              <a:buAutoNum type="arabicPeriod"/>
            </a:pPr>
            <a:endParaRPr lang="en-US" sz="1200" dirty="0">
              <a:solidFill>
                <a:schemeClr val="bg1"/>
              </a:solidFill>
            </a:endParaRPr>
          </a:p>
          <a:p>
            <a:pPr marL="1257300" lvl="2" indent="-342900" algn="just">
              <a:buFont typeface="Arial" panose="020B0604020202020204" pitchFamily="34" charset="0"/>
              <a:buChar char="•"/>
            </a:pPr>
            <a:r>
              <a:rPr lang="en-US" sz="1200" dirty="0">
                <a:solidFill>
                  <a:schemeClr val="bg1"/>
                </a:solidFill>
              </a:rPr>
              <a:t>Fair value of </a:t>
            </a:r>
            <a:r>
              <a:rPr lang="en-US" sz="1200" dirty="0" err="1">
                <a:solidFill>
                  <a:schemeClr val="bg1"/>
                </a:solidFill>
              </a:rPr>
              <a:t>fx</a:t>
            </a:r>
            <a:r>
              <a:rPr lang="en-US" sz="1200" dirty="0">
                <a:solidFill>
                  <a:schemeClr val="bg1"/>
                </a:solidFill>
              </a:rPr>
              <a:t> is estimated through econometric regression. The regression equation is often based on macroeconomic variables that are logic and make economic sense. Important, as this is considered a long-term model the variables should affect the exchange rate in the long run. </a:t>
            </a:r>
          </a:p>
          <a:p>
            <a:pPr marL="1257300" lvl="2" indent="-342900" algn="just">
              <a:buFont typeface="Arial" panose="020B0604020202020204" pitchFamily="34" charset="0"/>
              <a:buChar char="•"/>
            </a:pPr>
            <a:endParaRPr lang="en-US" sz="1200" dirty="0">
              <a:solidFill>
                <a:schemeClr val="bg1"/>
              </a:solidFill>
            </a:endParaRPr>
          </a:p>
          <a:p>
            <a:pPr marL="1257300" lvl="2" indent="-342900" algn="just">
              <a:buFont typeface="Arial" panose="020B0604020202020204" pitchFamily="34" charset="0"/>
              <a:buChar char="•"/>
            </a:pPr>
            <a:r>
              <a:rPr lang="en-US" sz="1200" dirty="0">
                <a:solidFill>
                  <a:schemeClr val="bg1"/>
                </a:solidFill>
              </a:rPr>
              <a:t>Benefits compared to FEER include: </a:t>
            </a:r>
          </a:p>
          <a:p>
            <a:pPr marL="1714500" lvl="3" indent="-342900" algn="just">
              <a:buFont typeface="Arial" panose="020B0604020202020204" pitchFamily="34" charset="0"/>
              <a:buChar char="•"/>
            </a:pPr>
            <a:r>
              <a:rPr lang="en-US" sz="1200" dirty="0">
                <a:solidFill>
                  <a:schemeClr val="bg1"/>
                </a:solidFill>
              </a:rPr>
              <a:t>Direct empirical analysis of the long-term currency drivers.</a:t>
            </a:r>
          </a:p>
          <a:p>
            <a:pPr marL="1714500" lvl="3" indent="-342900" algn="just">
              <a:buFont typeface="Arial" panose="020B0604020202020204" pitchFamily="34" charset="0"/>
              <a:buChar char="•"/>
            </a:pPr>
            <a:r>
              <a:rPr lang="en-US" sz="1200" dirty="0">
                <a:solidFill>
                  <a:schemeClr val="bg1"/>
                </a:solidFill>
              </a:rPr>
              <a:t>Direct view on magnitude of importance and significance.</a:t>
            </a:r>
          </a:p>
          <a:p>
            <a:pPr marL="1714500" lvl="3" indent="-342900" algn="just">
              <a:buFont typeface="Arial" panose="020B0604020202020204" pitchFamily="34" charset="0"/>
              <a:buChar char="•"/>
            </a:pPr>
            <a:r>
              <a:rPr lang="en-US" sz="1200" dirty="0">
                <a:solidFill>
                  <a:schemeClr val="bg1"/>
                </a:solidFill>
              </a:rPr>
              <a:t>Timely: economic indicators available at higher frequencies possible.</a:t>
            </a:r>
          </a:p>
          <a:p>
            <a:pPr marL="1714500" lvl="3" indent="-342900" algn="just">
              <a:buFont typeface="Arial" panose="020B0604020202020204" pitchFamily="34" charset="0"/>
              <a:buChar char="•"/>
            </a:pPr>
            <a:endParaRPr lang="en-US" sz="1200" dirty="0">
              <a:solidFill>
                <a:schemeClr val="bg1"/>
              </a:solidFill>
            </a:endParaRPr>
          </a:p>
          <a:p>
            <a:pPr marL="342900" indent="-342900" algn="just">
              <a:buFont typeface="Arial" panose="020B0604020202020204" pitchFamily="34" charset="0"/>
              <a:buChar char="•"/>
            </a:pPr>
            <a:r>
              <a:rPr lang="en-US" sz="1200" b="1" dirty="0">
                <a:solidFill>
                  <a:schemeClr val="bg1"/>
                </a:solidFill>
              </a:rPr>
              <a:t>x steps in the econometric analysis:</a:t>
            </a:r>
          </a:p>
          <a:p>
            <a:pPr marL="800100" lvl="1" indent="-342900" algn="just">
              <a:buFont typeface="Arial" panose="020B0604020202020204" pitchFamily="34" charset="0"/>
              <a:buChar char="•"/>
            </a:pPr>
            <a:r>
              <a:rPr lang="en-US" sz="1200" b="1" dirty="0">
                <a:solidFill>
                  <a:schemeClr val="bg1"/>
                </a:solidFill>
              </a:rPr>
              <a:t>Step 1: </a:t>
            </a:r>
          </a:p>
          <a:p>
            <a:pPr marL="1257300" lvl="2" indent="-342900" algn="just">
              <a:buFont typeface="Arial" panose="020B0604020202020204" pitchFamily="34" charset="0"/>
              <a:buChar char="•"/>
            </a:pPr>
            <a:r>
              <a:rPr lang="en-US" sz="1200" dirty="0">
                <a:solidFill>
                  <a:schemeClr val="bg1"/>
                </a:solidFill>
              </a:rPr>
              <a:t>Run a fixed effect panel regression (in-sample) of the exchange rate versus selected macroeconomic variables.</a:t>
            </a:r>
          </a:p>
          <a:p>
            <a:pPr marL="1257300" lvl="2" indent="-342900" algn="just">
              <a:buFont typeface="Arial" panose="020B0604020202020204" pitchFamily="34" charset="0"/>
              <a:buChar char="•"/>
            </a:pPr>
            <a:r>
              <a:rPr lang="en-US" sz="1200" dirty="0">
                <a:solidFill>
                  <a:schemeClr val="bg1"/>
                </a:solidFill>
              </a:rPr>
              <a:t>Determine the magnitude and statistically significance of each macroeconomic variable. </a:t>
            </a:r>
          </a:p>
          <a:p>
            <a:pPr marL="1257300" lvl="2" indent="-342900" algn="just">
              <a:buFont typeface="Arial" panose="020B0604020202020204" pitchFamily="34" charset="0"/>
              <a:buChar char="•"/>
            </a:pPr>
            <a:r>
              <a:rPr lang="en-US" sz="1200" dirty="0">
                <a:solidFill>
                  <a:schemeClr val="bg1"/>
                </a:solidFill>
              </a:rPr>
              <a:t>Calculate fair values (fitted in sample) with the estimated regression coefficients.</a:t>
            </a:r>
          </a:p>
          <a:p>
            <a:pPr marL="800100" lvl="1" indent="-342900" algn="just">
              <a:buFont typeface="Arial" panose="020B0604020202020204" pitchFamily="34" charset="0"/>
              <a:buChar char="•"/>
            </a:pPr>
            <a:r>
              <a:rPr lang="en-US" sz="1200" b="1" dirty="0">
                <a:solidFill>
                  <a:schemeClr val="bg1"/>
                </a:solidFill>
              </a:rPr>
              <a:t>Step 2:</a:t>
            </a:r>
          </a:p>
          <a:p>
            <a:pPr marL="1257300" lvl="2" indent="-342900" algn="just">
              <a:buFont typeface="Arial" panose="020B0604020202020204" pitchFamily="34" charset="0"/>
              <a:buChar char="•"/>
            </a:pPr>
            <a:r>
              <a:rPr lang="en-US" sz="1200" dirty="0">
                <a:solidFill>
                  <a:schemeClr val="bg1"/>
                </a:solidFill>
              </a:rPr>
              <a:t> Determine if deviations from fair value (fitted regression values) are economically and statistically meaningful.  Do large deviations from fair value imply that the exchange rate will revert again to fair value in the future? </a:t>
            </a:r>
          </a:p>
          <a:p>
            <a:pPr marL="1257300" lvl="2" indent="-342900" algn="just">
              <a:buFont typeface="Arial" panose="020B0604020202020204" pitchFamily="34" charset="0"/>
              <a:buChar char="•"/>
            </a:pPr>
            <a:r>
              <a:rPr lang="en-US" sz="1200" dirty="0">
                <a:solidFill>
                  <a:schemeClr val="bg1"/>
                </a:solidFill>
              </a:rPr>
              <a:t>This is done through an error correction model. The estimated coefficient should be negative (indicating mean-reversion) and significant.</a:t>
            </a:r>
          </a:p>
          <a:p>
            <a:pPr marL="1257300" lvl="2" indent="-342900" algn="just">
              <a:buFont typeface="Arial" panose="020B0604020202020204" pitchFamily="34" charset="0"/>
              <a:buChar char="•"/>
            </a:pPr>
            <a:endParaRPr lang="en-US" sz="1200" dirty="0">
              <a:solidFill>
                <a:schemeClr val="bg1"/>
              </a:solidFill>
            </a:endParaRPr>
          </a:p>
          <a:p>
            <a:pPr marL="800100" lvl="1" indent="-342900" algn="just">
              <a:buFont typeface="Arial" panose="020B0604020202020204" pitchFamily="34" charset="0"/>
              <a:buChar char="•"/>
            </a:pPr>
            <a:r>
              <a:rPr lang="en-US" sz="1200" dirty="0">
                <a:solidFill>
                  <a:schemeClr val="bg1"/>
                </a:solidFill>
              </a:rPr>
              <a:t>Step 3: out of sample, recursive panel regression?</a:t>
            </a:r>
          </a:p>
          <a:p>
            <a:pPr marL="800100" lvl="1" indent="-342900" algn="just">
              <a:buFont typeface="Arial" panose="020B0604020202020204" pitchFamily="34" charset="0"/>
              <a:buChar char="•"/>
            </a:pPr>
            <a:r>
              <a:rPr lang="en-US" sz="1200" dirty="0">
                <a:solidFill>
                  <a:schemeClr val="bg1"/>
                </a:solidFill>
              </a:rPr>
              <a:t>Step 4: Machine learning model?</a:t>
            </a:r>
          </a:p>
          <a:p>
            <a:pPr marL="800100" lvl="1" indent="-342900" algn="just">
              <a:buFont typeface="Arial" panose="020B0604020202020204" pitchFamily="34" charset="0"/>
              <a:buChar char="•"/>
            </a:pPr>
            <a:r>
              <a:rPr lang="en-US" sz="1200" dirty="0">
                <a:solidFill>
                  <a:schemeClr val="bg1"/>
                </a:solidFill>
              </a:rPr>
              <a:t>Step 5: trading model?</a:t>
            </a:r>
          </a:p>
        </p:txBody>
      </p:sp>
      <p:sp>
        <p:nvSpPr>
          <p:cNvPr id="10" name="Tekstvak 9">
            <a:extLst>
              <a:ext uri="{FF2B5EF4-FFF2-40B4-BE49-F238E27FC236}">
                <a16:creationId xmlns:a16="http://schemas.microsoft.com/office/drawing/2014/main" id="{B822E01F-D07C-9274-1D5C-3D7304D780B1}"/>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INTRODUCTION</a:t>
            </a:r>
          </a:p>
        </p:txBody>
      </p:sp>
    </p:spTree>
    <p:extLst>
      <p:ext uri="{BB962C8B-B14F-4D97-AF65-F5344CB8AC3E}">
        <p14:creationId xmlns:p14="http://schemas.microsoft.com/office/powerpoint/2010/main" val="2652299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Tekstvak 5">
            <a:extLst>
              <a:ext uri="{FF2B5EF4-FFF2-40B4-BE49-F238E27FC236}">
                <a16:creationId xmlns:a16="http://schemas.microsoft.com/office/drawing/2014/main" id="{CDB4854A-D788-FAA9-12AE-52FBCBAE3829}"/>
              </a:ext>
            </a:extLst>
          </p:cNvPr>
          <p:cNvSpPr txBox="1"/>
          <p:nvPr/>
        </p:nvSpPr>
        <p:spPr>
          <a:xfrm>
            <a:off x="134996" y="685077"/>
            <a:ext cx="5007571" cy="307777"/>
          </a:xfrm>
          <a:prstGeom prst="rect">
            <a:avLst/>
          </a:prstGeom>
          <a:noFill/>
        </p:spPr>
        <p:txBody>
          <a:bodyPr wrap="square" rtlCol="0">
            <a:spAutoFit/>
          </a:bodyPr>
          <a:lstStyle/>
          <a:p>
            <a:r>
              <a:rPr lang="en-US" sz="1400" b="1" dirty="0">
                <a:solidFill>
                  <a:schemeClr val="bg1"/>
                </a:solidFill>
              </a:rPr>
              <a:t>Sample Periods per currency/country</a:t>
            </a:r>
          </a:p>
        </p:txBody>
      </p:sp>
      <p:pic>
        <p:nvPicPr>
          <p:cNvPr id="5" name="Afbeelding 4">
            <a:extLst>
              <a:ext uri="{FF2B5EF4-FFF2-40B4-BE49-F238E27FC236}">
                <a16:creationId xmlns:a16="http://schemas.microsoft.com/office/drawing/2014/main" id="{98538F53-153D-EC4C-3A02-6FFBEB585BA9}"/>
              </a:ext>
            </a:extLst>
          </p:cNvPr>
          <p:cNvPicPr>
            <a:picLocks noChangeAspect="1"/>
          </p:cNvPicPr>
          <p:nvPr/>
        </p:nvPicPr>
        <p:blipFill>
          <a:blip r:embed="rId2"/>
          <a:stretch>
            <a:fillRect/>
          </a:stretch>
        </p:blipFill>
        <p:spPr>
          <a:xfrm>
            <a:off x="209641" y="1088945"/>
            <a:ext cx="4932926" cy="2821200"/>
          </a:xfrm>
          <a:prstGeom prst="rect">
            <a:avLst/>
          </a:prstGeom>
        </p:spPr>
      </p:pic>
      <p:sp>
        <p:nvSpPr>
          <p:cNvPr id="7" name="Tekstvak 6">
            <a:extLst>
              <a:ext uri="{FF2B5EF4-FFF2-40B4-BE49-F238E27FC236}">
                <a16:creationId xmlns:a16="http://schemas.microsoft.com/office/drawing/2014/main" id="{FB927C78-16CC-0A88-F13F-5E0DBD078CFD}"/>
              </a:ext>
            </a:extLst>
          </p:cNvPr>
          <p:cNvSpPr txBox="1"/>
          <p:nvPr/>
        </p:nvSpPr>
        <p:spPr>
          <a:xfrm>
            <a:off x="5561044" y="755615"/>
            <a:ext cx="6298163" cy="1492716"/>
          </a:xfrm>
          <a:prstGeom prst="rect">
            <a:avLst/>
          </a:prstGeom>
          <a:noFill/>
        </p:spPr>
        <p:txBody>
          <a:bodyPr wrap="square" rtlCol="0">
            <a:spAutoFit/>
          </a:bodyPr>
          <a:lstStyle/>
          <a:p>
            <a:r>
              <a:rPr lang="en-US" sz="1400" b="1" dirty="0">
                <a:solidFill>
                  <a:schemeClr val="bg1"/>
                </a:solidFill>
              </a:rPr>
              <a:t>RESPONSE/DEPENDENT/TARGET:</a:t>
            </a:r>
          </a:p>
          <a:p>
            <a:pPr marL="742950" lvl="1" indent="-285750">
              <a:buFont typeface="Arial" panose="020B0604020202020204" pitchFamily="34" charset="0"/>
              <a:buChar char="•"/>
            </a:pPr>
            <a:r>
              <a:rPr lang="en-US" sz="1100" dirty="0">
                <a:solidFill>
                  <a:schemeClr val="bg1"/>
                </a:solidFill>
              </a:rPr>
              <a:t>Log of the exchange rate. Exchange rate is of format domestic/dollar. Base currency is the domestic country, quoted currency is dollar. Number of units of dollars to one unit of the domestic currency.</a:t>
            </a:r>
          </a:p>
          <a:p>
            <a:pPr marL="742950" lvl="1" indent="-285750">
              <a:buFont typeface="Arial" panose="020B0604020202020204" pitchFamily="34" charset="0"/>
              <a:buChar char="•"/>
            </a:pPr>
            <a:endParaRPr lang="en-US" sz="1100" dirty="0">
              <a:solidFill>
                <a:schemeClr val="bg1"/>
              </a:solidFill>
            </a:endParaRPr>
          </a:p>
          <a:p>
            <a:pPr marL="742950" lvl="1" indent="-285750">
              <a:buFont typeface="Arial" panose="020B0604020202020204" pitchFamily="34" charset="0"/>
              <a:buChar char="•"/>
            </a:pPr>
            <a:r>
              <a:rPr lang="en-US" sz="1100" dirty="0">
                <a:solidFill>
                  <a:schemeClr val="bg1"/>
                </a:solidFill>
              </a:rPr>
              <a:t>Rise in the exchange rate is a rise in the domestic currency versus the dollar. </a:t>
            </a:r>
          </a:p>
          <a:p>
            <a:pPr marL="742950" lvl="1" indent="-285750">
              <a:buFont typeface="Arial" panose="020B0604020202020204" pitchFamily="34" charset="0"/>
              <a:buChar char="•"/>
            </a:pPr>
            <a:endParaRPr lang="en-US" sz="1100" dirty="0">
              <a:solidFill>
                <a:schemeClr val="bg1"/>
              </a:solidFill>
            </a:endParaRPr>
          </a:p>
          <a:p>
            <a:pPr marL="742950" lvl="1" indent="-285750">
              <a:buFont typeface="Arial" panose="020B0604020202020204" pitchFamily="34" charset="0"/>
              <a:buChar char="•"/>
            </a:pPr>
            <a:r>
              <a:rPr lang="en-US" sz="1100" dirty="0">
                <a:solidFill>
                  <a:schemeClr val="bg1"/>
                </a:solidFill>
              </a:rPr>
              <a:t>Data is from Bloomberg.</a:t>
            </a:r>
          </a:p>
        </p:txBody>
      </p:sp>
      <p:sp>
        <p:nvSpPr>
          <p:cNvPr id="8" name="Tekstvak 7">
            <a:extLst>
              <a:ext uri="{FF2B5EF4-FFF2-40B4-BE49-F238E27FC236}">
                <a16:creationId xmlns:a16="http://schemas.microsoft.com/office/drawing/2014/main" id="{614E7CD7-93FE-7012-AFEE-3970B7B580FF}"/>
              </a:ext>
            </a:extLst>
          </p:cNvPr>
          <p:cNvSpPr txBox="1"/>
          <p:nvPr/>
        </p:nvSpPr>
        <p:spPr>
          <a:xfrm>
            <a:off x="5561044" y="2414961"/>
            <a:ext cx="6458638" cy="4370427"/>
          </a:xfrm>
          <a:prstGeom prst="rect">
            <a:avLst/>
          </a:prstGeom>
          <a:noFill/>
        </p:spPr>
        <p:txBody>
          <a:bodyPr wrap="square" rtlCol="0">
            <a:spAutoFit/>
          </a:bodyPr>
          <a:lstStyle/>
          <a:p>
            <a:r>
              <a:rPr lang="en-US" sz="1400" b="1" dirty="0">
                <a:solidFill>
                  <a:schemeClr val="bg1"/>
                </a:solidFill>
              </a:rPr>
              <a:t>5 FEATURES/INDEPENDENTS/REGRESSORS/EXPLANATORY VARIABLES</a:t>
            </a:r>
          </a:p>
          <a:p>
            <a:pPr marL="742950" lvl="1" indent="-285750" algn="just">
              <a:buFont typeface="+mj-lt"/>
              <a:buAutoNum type="arabicPeriod"/>
            </a:pPr>
            <a:r>
              <a:rPr lang="en-US" sz="1100" dirty="0">
                <a:solidFill>
                  <a:schemeClr val="bg1"/>
                </a:solidFill>
              </a:rPr>
              <a:t>Log of the relative terms of trade. Terms of trade is ratio of export prices to import prices. The relative terms of trade is calculated as ratio of domestic terms of trade to terms of trade of the USA. Terms of trade captures developments in prices of export and import goods. Generally, a rise in the terms of trade would be supportive of a currency as importers demand less foreign FX and foreign demand for domestic currency increases to cover higher export prices. Data is from Citigroup.</a:t>
            </a:r>
          </a:p>
          <a:p>
            <a:pPr marL="742950" lvl="1" indent="-285750" algn="just">
              <a:buFont typeface="+mj-lt"/>
              <a:buAutoNum type="arabicPeriod"/>
            </a:pPr>
            <a:endParaRPr lang="en-US" sz="1100" dirty="0">
              <a:solidFill>
                <a:schemeClr val="bg1"/>
              </a:solidFill>
            </a:endParaRPr>
          </a:p>
          <a:p>
            <a:pPr marL="742950" lvl="1" indent="-285750" algn="just">
              <a:buFont typeface="+mj-lt"/>
              <a:buAutoNum type="arabicPeriod"/>
            </a:pPr>
            <a:r>
              <a:rPr lang="en-US" sz="1100" dirty="0">
                <a:solidFill>
                  <a:schemeClr val="bg1"/>
                </a:solidFill>
              </a:rPr>
              <a:t>Log of relative gross fixed capital formation as % of GDP. Gross fixed capital is a measure for investment appetite in a country. Higher levels should indicate more investment opportunities. On average, this could be supportive of the currency if some of the investments are financed by foreign demand. Data is from IMF.</a:t>
            </a:r>
          </a:p>
          <a:p>
            <a:pPr marL="742950" lvl="1" indent="-285750" algn="just">
              <a:buFont typeface="+mj-lt"/>
              <a:buAutoNum type="arabicPeriod"/>
            </a:pPr>
            <a:endParaRPr lang="en-US" sz="1100" dirty="0">
              <a:solidFill>
                <a:schemeClr val="bg1"/>
              </a:solidFill>
            </a:endParaRPr>
          </a:p>
          <a:p>
            <a:pPr marL="742950" lvl="1" indent="-285750" algn="just">
              <a:buFont typeface="+mj-lt"/>
              <a:buAutoNum type="arabicPeriod"/>
            </a:pPr>
            <a:r>
              <a:rPr lang="en-US" sz="1100" dirty="0">
                <a:solidFill>
                  <a:schemeClr val="bg1"/>
                </a:solidFill>
              </a:rPr>
              <a:t>Yield differential: 10y government yield domestic country minus 10y government yield USA. On average, higher yield differentials should be supportive for the currency with the positive differential. Data is from Bloomberg and IMF.</a:t>
            </a:r>
          </a:p>
          <a:p>
            <a:pPr marL="742950" lvl="1" indent="-285750" algn="just">
              <a:buFont typeface="+mj-lt"/>
              <a:buAutoNum type="arabicPeriod"/>
            </a:pPr>
            <a:endParaRPr lang="en-US" sz="1100" dirty="0">
              <a:solidFill>
                <a:schemeClr val="bg1"/>
              </a:solidFill>
            </a:endParaRPr>
          </a:p>
          <a:p>
            <a:pPr marL="742950" lvl="1" indent="-285750" algn="just">
              <a:buFont typeface="+mj-lt"/>
              <a:buAutoNum type="arabicPeriod"/>
            </a:pPr>
            <a:r>
              <a:rPr lang="en-US" sz="1100" dirty="0">
                <a:solidFill>
                  <a:schemeClr val="bg1"/>
                </a:solidFill>
              </a:rPr>
              <a:t>Log of the relative CPI-index. The inflation differential is a measure of competitiveness.  Countries with open economies and lower inflation differentials have cheaper goods and services. On average, this would be supportive of the currency. Data is from IMF.</a:t>
            </a:r>
          </a:p>
          <a:p>
            <a:pPr marL="742950" lvl="1" indent="-285750">
              <a:buFont typeface="+mj-lt"/>
              <a:buAutoNum type="arabicPeriod"/>
            </a:pPr>
            <a:endParaRPr lang="en-US" sz="1100" dirty="0">
              <a:solidFill>
                <a:schemeClr val="bg1"/>
              </a:solidFill>
            </a:endParaRPr>
          </a:p>
          <a:p>
            <a:pPr marL="742950" lvl="1" indent="-285750">
              <a:buFont typeface="+mj-lt"/>
              <a:buAutoNum type="arabicPeriod"/>
            </a:pPr>
            <a:r>
              <a:rPr lang="en-US" sz="1100" dirty="0">
                <a:solidFill>
                  <a:schemeClr val="bg1"/>
                </a:solidFill>
              </a:rPr>
              <a:t>Log of relative productivity. Balassa-Samuelson effect is the effect where regions with high productivity experience support in their real exchange rates. Productivity here is the labor productivity index as a ratio to the labor productivity in the USA. Data is from OECD.</a:t>
            </a:r>
          </a:p>
        </p:txBody>
      </p:sp>
      <p:sp>
        <p:nvSpPr>
          <p:cNvPr id="2" name="Tekstvak 1">
            <a:extLst>
              <a:ext uri="{FF2B5EF4-FFF2-40B4-BE49-F238E27FC236}">
                <a16:creationId xmlns:a16="http://schemas.microsoft.com/office/drawing/2014/main" id="{8D1E2D72-945E-64A2-7599-DEBC7A4410C0}"/>
              </a:ext>
            </a:extLst>
          </p:cNvPr>
          <p:cNvSpPr txBox="1"/>
          <p:nvPr/>
        </p:nvSpPr>
        <p:spPr>
          <a:xfrm>
            <a:off x="172318" y="4170784"/>
            <a:ext cx="4932926" cy="1754326"/>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solidFill>
                  <a:schemeClr val="bg1"/>
                </a:solidFill>
              </a:rPr>
              <a:t>All currencies that do not quote in terms of dollars, were converted to the form </a:t>
            </a:r>
            <a:r>
              <a:rPr lang="en-US" sz="1200" dirty="0" err="1">
                <a:solidFill>
                  <a:schemeClr val="bg1"/>
                </a:solidFill>
              </a:rPr>
              <a:t>domesticusd</a:t>
            </a:r>
            <a:r>
              <a:rPr lang="en-US" sz="1200" dirty="0">
                <a:solidFill>
                  <a:schemeClr val="bg1"/>
                </a:solidFill>
              </a:rPr>
              <a:t>.</a:t>
            </a:r>
          </a:p>
          <a:p>
            <a:pPr marL="285750" indent="-285750" algn="just">
              <a:buFont typeface="Arial" panose="020B0604020202020204" pitchFamily="34" charset="0"/>
              <a:buChar char="•"/>
            </a:pPr>
            <a:endParaRPr lang="en-US" sz="1200" dirty="0">
              <a:solidFill>
                <a:schemeClr val="bg1"/>
              </a:solidFill>
            </a:endParaRPr>
          </a:p>
          <a:p>
            <a:pPr marL="285750" indent="-285750" algn="just">
              <a:buFont typeface="Arial" panose="020B0604020202020204" pitchFamily="34" charset="0"/>
              <a:buChar char="•"/>
            </a:pPr>
            <a:r>
              <a:rPr lang="en-US" sz="1200" dirty="0">
                <a:solidFill>
                  <a:schemeClr val="bg1"/>
                </a:solidFill>
              </a:rPr>
              <a:t>Data for some currencies was only available at quarterly basis. In these cases, we linearly interpolated to monthly values.</a:t>
            </a:r>
          </a:p>
          <a:p>
            <a:pPr marL="285750" indent="-285750" algn="just">
              <a:buFont typeface="Arial" panose="020B0604020202020204" pitchFamily="34" charset="0"/>
              <a:buChar char="•"/>
            </a:pPr>
            <a:endParaRPr lang="en-US" sz="1200" dirty="0">
              <a:solidFill>
                <a:schemeClr val="bg1"/>
              </a:solidFill>
            </a:endParaRPr>
          </a:p>
          <a:p>
            <a:pPr marL="285750" indent="-285750" algn="just">
              <a:buFont typeface="Arial" panose="020B0604020202020204" pitchFamily="34" charset="0"/>
              <a:buChar char="•"/>
            </a:pPr>
            <a:r>
              <a:rPr lang="en-US" sz="1200" dirty="0">
                <a:solidFill>
                  <a:schemeClr val="bg1"/>
                </a:solidFill>
              </a:rPr>
              <a:t>Macroeconomic data was shifted to create a lag to make the series point in time. This made sure the data was available at the dates corresponding to the currency closing prices.</a:t>
            </a:r>
          </a:p>
        </p:txBody>
      </p:sp>
      <p:sp>
        <p:nvSpPr>
          <p:cNvPr id="3" name="Tekstvak 2">
            <a:extLst>
              <a:ext uri="{FF2B5EF4-FFF2-40B4-BE49-F238E27FC236}">
                <a16:creationId xmlns:a16="http://schemas.microsoft.com/office/drawing/2014/main" id="{66AC82D2-0805-58ED-AD87-1C24252E56D1}"/>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DATA: SAMPLE OBSERVATIONS, RESPONSE VARIABLE AND INDEPENDENT VARIABLES</a:t>
            </a:r>
          </a:p>
        </p:txBody>
      </p:sp>
    </p:spTree>
    <p:extLst>
      <p:ext uri="{BB962C8B-B14F-4D97-AF65-F5344CB8AC3E}">
        <p14:creationId xmlns:p14="http://schemas.microsoft.com/office/powerpoint/2010/main" val="2754225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16455C8B-3D40-E58D-9A1B-D360BDDFB4BF}"/>
              </a:ext>
            </a:extLst>
          </p:cNvPr>
          <p:cNvPicPr>
            <a:picLocks noChangeAspect="1"/>
          </p:cNvPicPr>
          <p:nvPr/>
        </p:nvPicPr>
        <p:blipFill>
          <a:blip r:embed="rId2"/>
          <a:stretch>
            <a:fillRect/>
          </a:stretch>
        </p:blipFill>
        <p:spPr>
          <a:xfrm>
            <a:off x="270587" y="1174367"/>
            <a:ext cx="11305301" cy="5267232"/>
          </a:xfrm>
          <a:prstGeom prst="rect">
            <a:avLst/>
          </a:prstGeom>
        </p:spPr>
      </p:pic>
      <p:sp>
        <p:nvSpPr>
          <p:cNvPr id="6" name="Tekstvak 5">
            <a:extLst>
              <a:ext uri="{FF2B5EF4-FFF2-40B4-BE49-F238E27FC236}">
                <a16:creationId xmlns:a16="http://schemas.microsoft.com/office/drawing/2014/main" id="{CDB4854A-D788-FAA9-12AE-52FBCBAE3829}"/>
              </a:ext>
            </a:extLst>
          </p:cNvPr>
          <p:cNvSpPr txBox="1"/>
          <p:nvPr/>
        </p:nvSpPr>
        <p:spPr>
          <a:xfrm>
            <a:off x="205273" y="727788"/>
            <a:ext cx="9209315" cy="307777"/>
          </a:xfrm>
          <a:prstGeom prst="rect">
            <a:avLst/>
          </a:prstGeom>
          <a:noFill/>
        </p:spPr>
        <p:txBody>
          <a:bodyPr wrap="square" rtlCol="0">
            <a:spAutoFit/>
          </a:bodyPr>
          <a:lstStyle/>
          <a:p>
            <a:r>
              <a:rPr lang="en-US" sz="1400" b="1" dirty="0">
                <a:solidFill>
                  <a:schemeClr val="bg1"/>
                </a:solidFill>
              </a:rPr>
              <a:t>Snapshot of our panel data: </a:t>
            </a:r>
            <a:r>
              <a:rPr lang="en-US" sz="1400" dirty="0">
                <a:solidFill>
                  <a:schemeClr val="bg1"/>
                </a:solidFill>
              </a:rPr>
              <a:t>3705 monthly observations, 5 features and 12 country/</a:t>
            </a:r>
            <a:r>
              <a:rPr lang="en-US" sz="1400" dirty="0" err="1">
                <a:solidFill>
                  <a:schemeClr val="bg1"/>
                </a:solidFill>
              </a:rPr>
              <a:t>fx</a:t>
            </a:r>
            <a:r>
              <a:rPr lang="en-US" sz="1400" dirty="0">
                <a:solidFill>
                  <a:schemeClr val="bg1"/>
                </a:solidFill>
              </a:rPr>
              <a:t> dummies.</a:t>
            </a:r>
          </a:p>
        </p:txBody>
      </p:sp>
      <p:sp>
        <p:nvSpPr>
          <p:cNvPr id="2" name="Tekstvak 1">
            <a:extLst>
              <a:ext uri="{FF2B5EF4-FFF2-40B4-BE49-F238E27FC236}">
                <a16:creationId xmlns:a16="http://schemas.microsoft.com/office/drawing/2014/main" id="{8A53DFD1-8955-ADA4-EA52-75153A9E04A8}"/>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DATA: SAMPLE OBSERVATIONS, RESPONSE VARIABLE AND INDEPENDENT VARIABLES</a:t>
            </a:r>
          </a:p>
        </p:txBody>
      </p:sp>
    </p:spTree>
    <p:extLst>
      <p:ext uri="{BB962C8B-B14F-4D97-AF65-F5344CB8AC3E}">
        <p14:creationId xmlns:p14="http://schemas.microsoft.com/office/powerpoint/2010/main" val="2243705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66AC82D2-0805-58ED-AD87-1C24252E56D1}"/>
              </a:ext>
            </a:extLst>
          </p:cNvPr>
          <p:cNvSpPr txBox="1"/>
          <p:nvPr/>
        </p:nvSpPr>
        <p:spPr>
          <a:xfrm>
            <a:off x="97674" y="219654"/>
            <a:ext cx="10940440" cy="369332"/>
          </a:xfrm>
          <a:prstGeom prst="rect">
            <a:avLst/>
          </a:prstGeom>
          <a:noFill/>
        </p:spPr>
        <p:txBody>
          <a:bodyPr wrap="square" rtlCol="0">
            <a:spAutoFit/>
          </a:bodyPr>
          <a:lstStyle/>
          <a:p>
            <a:r>
              <a:rPr lang="nl-BE" b="1" dirty="0">
                <a:solidFill>
                  <a:schemeClr val="bg1"/>
                </a:solidFill>
              </a:rPr>
              <a:t>DATA EXPLORATION – </a:t>
            </a:r>
            <a:r>
              <a:rPr lang="nl-BE" b="1" dirty="0" err="1">
                <a:solidFill>
                  <a:schemeClr val="bg1"/>
                </a:solidFill>
              </a:rPr>
              <a:t>Relative</a:t>
            </a:r>
            <a:r>
              <a:rPr lang="nl-BE" b="1" dirty="0">
                <a:solidFill>
                  <a:schemeClr val="bg1"/>
                </a:solidFill>
              </a:rPr>
              <a:t> </a:t>
            </a:r>
            <a:r>
              <a:rPr lang="nl-BE" b="1" dirty="0" err="1">
                <a:solidFill>
                  <a:schemeClr val="bg1"/>
                </a:solidFill>
              </a:rPr>
              <a:t>Terms</a:t>
            </a:r>
            <a:r>
              <a:rPr lang="nl-BE" b="1" dirty="0">
                <a:solidFill>
                  <a:schemeClr val="bg1"/>
                </a:solidFill>
              </a:rPr>
              <a:t> of Trade versus United </a:t>
            </a:r>
            <a:r>
              <a:rPr lang="nl-BE" b="1" dirty="0" err="1">
                <a:solidFill>
                  <a:schemeClr val="bg1"/>
                </a:solidFill>
              </a:rPr>
              <a:t>States</a:t>
            </a:r>
            <a:endParaRPr lang="nl-BE" b="1" dirty="0">
              <a:solidFill>
                <a:schemeClr val="bg1"/>
              </a:solidFill>
            </a:endParaRPr>
          </a:p>
        </p:txBody>
      </p:sp>
      <p:pic>
        <p:nvPicPr>
          <p:cNvPr id="4" name="Afbeelding 3">
            <a:extLst>
              <a:ext uri="{FF2B5EF4-FFF2-40B4-BE49-F238E27FC236}">
                <a16:creationId xmlns:a16="http://schemas.microsoft.com/office/drawing/2014/main" id="{155BDB12-70B3-70D9-5799-CCE7E60CA195}"/>
              </a:ext>
            </a:extLst>
          </p:cNvPr>
          <p:cNvPicPr>
            <a:picLocks noChangeAspect="1"/>
          </p:cNvPicPr>
          <p:nvPr/>
        </p:nvPicPr>
        <p:blipFill>
          <a:blip r:embed="rId2"/>
          <a:stretch>
            <a:fillRect/>
          </a:stretch>
        </p:blipFill>
        <p:spPr>
          <a:xfrm>
            <a:off x="97674" y="663630"/>
            <a:ext cx="4835622" cy="5858542"/>
          </a:xfrm>
          <a:prstGeom prst="rect">
            <a:avLst/>
          </a:prstGeom>
        </p:spPr>
      </p:pic>
      <p:sp>
        <p:nvSpPr>
          <p:cNvPr id="5" name="Tekstvak 4">
            <a:extLst>
              <a:ext uri="{FF2B5EF4-FFF2-40B4-BE49-F238E27FC236}">
                <a16:creationId xmlns:a16="http://schemas.microsoft.com/office/drawing/2014/main" id="{DE5C3C2B-7FFB-0C5F-F090-92C6E584EA81}"/>
              </a:ext>
            </a:extLst>
          </p:cNvPr>
          <p:cNvSpPr txBox="1"/>
          <p:nvPr/>
        </p:nvSpPr>
        <p:spPr>
          <a:xfrm>
            <a:off x="5206482" y="862163"/>
            <a:ext cx="6606073" cy="2031325"/>
          </a:xfrm>
          <a:prstGeom prst="rect">
            <a:avLst/>
          </a:prstGeom>
          <a:noFill/>
        </p:spPr>
        <p:txBody>
          <a:bodyPr wrap="square" rtlCol="0">
            <a:spAutoFit/>
          </a:bodyPr>
          <a:lstStyle/>
          <a:p>
            <a:pPr algn="just"/>
            <a:r>
              <a:rPr lang="en-US" sz="1400" b="1" dirty="0">
                <a:solidFill>
                  <a:schemeClr val="bg1"/>
                </a:solidFill>
              </a:rPr>
              <a:t>Some remarks:</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The start of Covid in 2020 together with the commodity bull run led to sudden deterioration in relative tot versus USA for most countries except for some commodity currencies such as: CAD, NOK, AUD &amp; NZD.</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The Bloomberg commodity index peaked around May 2022. Since Sep 2022 we  notice strong improvement in  relative terms of trade versus the USA for most countries since Sep 2022, except for Norway &amp; Australia. </a:t>
            </a:r>
          </a:p>
        </p:txBody>
      </p:sp>
      <p:sp>
        <p:nvSpPr>
          <p:cNvPr id="6" name="Tekstvak 5">
            <a:extLst>
              <a:ext uri="{FF2B5EF4-FFF2-40B4-BE49-F238E27FC236}">
                <a16:creationId xmlns:a16="http://schemas.microsoft.com/office/drawing/2014/main" id="{FD4C15F3-3E74-E6EA-45E2-45FA617341CE}"/>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DATA EXPLORATION – </a:t>
            </a:r>
            <a:r>
              <a:rPr lang="nl-BE" b="1" dirty="0" err="1">
                <a:solidFill>
                  <a:schemeClr val="bg1"/>
                </a:solidFill>
              </a:rPr>
              <a:t>relative</a:t>
            </a:r>
            <a:r>
              <a:rPr lang="nl-BE" b="1" dirty="0">
                <a:solidFill>
                  <a:schemeClr val="bg1"/>
                </a:solidFill>
              </a:rPr>
              <a:t> </a:t>
            </a:r>
            <a:r>
              <a:rPr lang="nl-BE" b="1" dirty="0" err="1">
                <a:solidFill>
                  <a:schemeClr val="bg1"/>
                </a:solidFill>
              </a:rPr>
              <a:t>terms</a:t>
            </a:r>
            <a:r>
              <a:rPr lang="nl-BE" b="1" dirty="0">
                <a:solidFill>
                  <a:schemeClr val="bg1"/>
                </a:solidFill>
              </a:rPr>
              <a:t> of </a:t>
            </a:r>
            <a:r>
              <a:rPr lang="nl-BE" b="1" dirty="0" err="1">
                <a:solidFill>
                  <a:schemeClr val="bg1"/>
                </a:solidFill>
              </a:rPr>
              <a:t>trade</a:t>
            </a:r>
            <a:endParaRPr lang="nl-BE" b="1" dirty="0">
              <a:solidFill>
                <a:schemeClr val="bg1"/>
              </a:solidFill>
            </a:endParaRPr>
          </a:p>
        </p:txBody>
      </p:sp>
    </p:spTree>
    <p:extLst>
      <p:ext uri="{BB962C8B-B14F-4D97-AF65-F5344CB8AC3E}">
        <p14:creationId xmlns:p14="http://schemas.microsoft.com/office/powerpoint/2010/main" val="244100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Afbeelding 5">
            <a:extLst>
              <a:ext uri="{FF2B5EF4-FFF2-40B4-BE49-F238E27FC236}">
                <a16:creationId xmlns:a16="http://schemas.microsoft.com/office/drawing/2014/main" id="{CDAF6BAB-1628-5C6E-25D7-CFB83EE4AE54}"/>
              </a:ext>
            </a:extLst>
          </p:cNvPr>
          <p:cNvPicPr>
            <a:picLocks noChangeAspect="1"/>
          </p:cNvPicPr>
          <p:nvPr/>
        </p:nvPicPr>
        <p:blipFill>
          <a:blip r:embed="rId2"/>
          <a:stretch>
            <a:fillRect/>
          </a:stretch>
        </p:blipFill>
        <p:spPr>
          <a:xfrm>
            <a:off x="97673" y="682292"/>
            <a:ext cx="5108809" cy="5822614"/>
          </a:xfrm>
          <a:prstGeom prst="rect">
            <a:avLst/>
          </a:prstGeom>
        </p:spPr>
      </p:pic>
      <p:sp>
        <p:nvSpPr>
          <p:cNvPr id="7" name="Tekstvak 6">
            <a:extLst>
              <a:ext uri="{FF2B5EF4-FFF2-40B4-BE49-F238E27FC236}">
                <a16:creationId xmlns:a16="http://schemas.microsoft.com/office/drawing/2014/main" id="{A5598EB2-219F-6725-05D4-3FFE5D115176}"/>
              </a:ext>
            </a:extLst>
          </p:cNvPr>
          <p:cNvSpPr txBox="1"/>
          <p:nvPr/>
        </p:nvSpPr>
        <p:spPr>
          <a:xfrm>
            <a:off x="5206482" y="862163"/>
            <a:ext cx="6606073" cy="2462213"/>
          </a:xfrm>
          <a:prstGeom prst="rect">
            <a:avLst/>
          </a:prstGeom>
          <a:noFill/>
        </p:spPr>
        <p:txBody>
          <a:bodyPr wrap="square" rtlCol="0">
            <a:spAutoFit/>
          </a:bodyPr>
          <a:lstStyle/>
          <a:p>
            <a:pPr algn="just"/>
            <a:r>
              <a:rPr lang="en-US" sz="1400" b="1" dirty="0">
                <a:solidFill>
                  <a:schemeClr val="bg1"/>
                </a:solidFill>
              </a:rPr>
              <a:t>Some remarks:</a:t>
            </a:r>
          </a:p>
          <a:p>
            <a:pPr algn="just"/>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Improving versus USA last couple of years:</a:t>
            </a:r>
          </a:p>
          <a:p>
            <a:pPr marL="742950" lvl="1" indent="-285750" algn="just">
              <a:buFont typeface="Arial" panose="020B0604020202020204" pitchFamily="34" charset="0"/>
              <a:buChar char="•"/>
            </a:pPr>
            <a:r>
              <a:rPr lang="en-US" sz="1400" dirty="0">
                <a:solidFill>
                  <a:schemeClr val="bg1"/>
                </a:solidFill>
              </a:rPr>
              <a:t>Sweden, New-Zealand, Hungary</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Worsening versus USA last couple of years:</a:t>
            </a:r>
          </a:p>
          <a:p>
            <a:pPr marL="742950" lvl="1" indent="-285750" algn="just">
              <a:buFont typeface="Arial" panose="020B0604020202020204" pitchFamily="34" charset="0"/>
              <a:buChar char="•"/>
            </a:pPr>
            <a:r>
              <a:rPr lang="en-US" sz="1400" dirty="0">
                <a:solidFill>
                  <a:schemeClr val="bg1"/>
                </a:solidFill>
              </a:rPr>
              <a:t>UK, Australia, Poland</a:t>
            </a:r>
          </a:p>
          <a:p>
            <a:pPr marL="285750" indent="-285750" algn="just">
              <a:buFont typeface="Arial" panose="020B0604020202020204" pitchFamily="34" charset="0"/>
              <a:buChar char="•"/>
            </a:pPr>
            <a:endParaRPr lang="en-US" sz="1400" dirty="0">
              <a:solidFill>
                <a:schemeClr val="bg1"/>
              </a:solidFill>
            </a:endParaRPr>
          </a:p>
          <a:p>
            <a:pPr marL="285750" indent="-285750" algn="just">
              <a:buFont typeface="Arial" panose="020B0604020202020204" pitchFamily="34" charset="0"/>
              <a:buChar char="•"/>
            </a:pPr>
            <a:r>
              <a:rPr lang="en-US" sz="1400" dirty="0">
                <a:solidFill>
                  <a:schemeClr val="bg1"/>
                </a:solidFill>
              </a:rPr>
              <a:t>Stable versus USA last couple of years:</a:t>
            </a:r>
          </a:p>
          <a:p>
            <a:pPr marL="742950" lvl="1" indent="-285750" algn="just">
              <a:buFont typeface="Arial" panose="020B0604020202020204" pitchFamily="34" charset="0"/>
              <a:buChar char="•"/>
            </a:pPr>
            <a:r>
              <a:rPr lang="en-US" sz="1400" dirty="0">
                <a:solidFill>
                  <a:schemeClr val="bg1"/>
                </a:solidFill>
              </a:rPr>
              <a:t>Euro area, Japan</a:t>
            </a:r>
          </a:p>
          <a:p>
            <a:pPr marL="285750" indent="-285750" algn="just">
              <a:buFont typeface="Arial" panose="020B0604020202020204" pitchFamily="34" charset="0"/>
              <a:buChar char="•"/>
            </a:pPr>
            <a:endParaRPr lang="en-US" sz="1400" dirty="0">
              <a:solidFill>
                <a:schemeClr val="bg1"/>
              </a:solidFill>
            </a:endParaRPr>
          </a:p>
        </p:txBody>
      </p:sp>
      <p:sp>
        <p:nvSpPr>
          <p:cNvPr id="2" name="Tekstvak 1">
            <a:extLst>
              <a:ext uri="{FF2B5EF4-FFF2-40B4-BE49-F238E27FC236}">
                <a16:creationId xmlns:a16="http://schemas.microsoft.com/office/drawing/2014/main" id="{790BB546-07C4-46BB-48D0-6A672F442667}"/>
              </a:ext>
            </a:extLst>
          </p:cNvPr>
          <p:cNvSpPr txBox="1"/>
          <p:nvPr/>
        </p:nvSpPr>
        <p:spPr>
          <a:xfrm>
            <a:off x="69681" y="125643"/>
            <a:ext cx="11453624" cy="369332"/>
          </a:xfrm>
          <a:prstGeom prst="rect">
            <a:avLst/>
          </a:prstGeom>
          <a:solidFill>
            <a:schemeClr val="bg2">
              <a:lumMod val="10000"/>
              <a:lumOff val="90000"/>
            </a:schemeClr>
          </a:solidFill>
        </p:spPr>
        <p:txBody>
          <a:bodyPr wrap="square" rtlCol="0">
            <a:spAutoFit/>
          </a:bodyPr>
          <a:lstStyle/>
          <a:p>
            <a:r>
              <a:rPr lang="nl-BE" b="1" dirty="0">
                <a:solidFill>
                  <a:schemeClr val="bg1"/>
                </a:solidFill>
              </a:rPr>
              <a:t>DATA EXPLORATION – </a:t>
            </a:r>
            <a:r>
              <a:rPr lang="nl-BE" b="1" dirty="0" err="1">
                <a:solidFill>
                  <a:schemeClr val="bg1"/>
                </a:solidFill>
              </a:rPr>
              <a:t>relative</a:t>
            </a:r>
            <a:r>
              <a:rPr lang="nl-BE" b="1" dirty="0">
                <a:solidFill>
                  <a:schemeClr val="bg1"/>
                </a:solidFill>
              </a:rPr>
              <a:t> </a:t>
            </a:r>
            <a:r>
              <a:rPr lang="nl-BE" b="1" dirty="0" err="1">
                <a:solidFill>
                  <a:schemeClr val="bg1"/>
                </a:solidFill>
              </a:rPr>
              <a:t>gross</a:t>
            </a:r>
            <a:r>
              <a:rPr lang="nl-BE" b="1" dirty="0">
                <a:solidFill>
                  <a:schemeClr val="bg1"/>
                </a:solidFill>
              </a:rPr>
              <a:t> </a:t>
            </a:r>
            <a:r>
              <a:rPr lang="nl-BE" b="1" dirty="0" err="1">
                <a:solidFill>
                  <a:schemeClr val="bg1"/>
                </a:solidFill>
              </a:rPr>
              <a:t>fixed</a:t>
            </a:r>
            <a:r>
              <a:rPr lang="nl-BE" b="1" dirty="0">
                <a:solidFill>
                  <a:schemeClr val="bg1"/>
                </a:solidFill>
              </a:rPr>
              <a:t> </a:t>
            </a:r>
            <a:r>
              <a:rPr lang="nl-BE" b="1" dirty="0" err="1">
                <a:solidFill>
                  <a:schemeClr val="bg1"/>
                </a:solidFill>
              </a:rPr>
              <a:t>capital</a:t>
            </a:r>
            <a:r>
              <a:rPr lang="nl-BE" b="1" dirty="0">
                <a:solidFill>
                  <a:schemeClr val="bg1"/>
                </a:solidFill>
              </a:rPr>
              <a:t> as % of GDP</a:t>
            </a:r>
          </a:p>
        </p:txBody>
      </p:sp>
    </p:spTree>
    <p:extLst>
      <p:ext uri="{BB962C8B-B14F-4D97-AF65-F5344CB8AC3E}">
        <p14:creationId xmlns:p14="http://schemas.microsoft.com/office/powerpoint/2010/main" val="630755218"/>
      </p:ext>
    </p:extLst>
  </p:cSld>
  <p:clrMapOvr>
    <a:masterClrMapping/>
  </p:clrMapOvr>
</p:sld>
</file>

<file path=ppt/theme/theme1.xml><?xml version="1.0" encoding="utf-8"?>
<a:theme xmlns:a="http://schemas.openxmlformats.org/drawingml/2006/main" name="PebbleVTI">
  <a:themeElements>
    <a:clrScheme name="AnalogousFromLightSeedRightStep">
      <a:dk1>
        <a:srgbClr val="000000"/>
      </a:dk1>
      <a:lt1>
        <a:srgbClr val="FFFFFF"/>
      </a:lt1>
      <a:dk2>
        <a:srgbClr val="243141"/>
      </a:dk2>
      <a:lt2>
        <a:srgbClr val="E8E2E2"/>
      </a:lt2>
      <a:accent1>
        <a:srgbClr val="55AEB0"/>
      </a:accent1>
      <a:accent2>
        <a:srgbClr val="5EA3DB"/>
      </a:accent2>
      <a:accent3>
        <a:srgbClr val="7B89E1"/>
      </a:accent3>
      <a:accent4>
        <a:srgbClr val="805EDB"/>
      </a:accent4>
      <a:accent5>
        <a:srgbClr val="C27BE1"/>
      </a:accent5>
      <a:accent6>
        <a:srgbClr val="DB5ECD"/>
      </a:accent6>
      <a:hlink>
        <a:srgbClr val="AE6B69"/>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10141</TotalTime>
  <Words>3563</Words>
  <Application>Microsoft Office PowerPoint</Application>
  <PresentationFormat>Breedbeeld</PresentationFormat>
  <Paragraphs>279</Paragraphs>
  <Slides>28</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28</vt:i4>
      </vt:variant>
    </vt:vector>
  </HeadingPairs>
  <TitlesOfParts>
    <vt:vector size="34" baseType="lpstr">
      <vt:lpstr>Arial</vt:lpstr>
      <vt:lpstr>Avenir Next LT Pro</vt:lpstr>
      <vt:lpstr>Avenir Next LT Pro Light</vt:lpstr>
      <vt:lpstr>Cambria Math</vt:lpstr>
      <vt:lpstr>Sitka Subheading</vt:lpstr>
      <vt:lpstr>PebbleVTI</vt:lpstr>
      <vt:lpstr>A LOOK AT THE VALUATION OF G12 FX Behavioral Equilibrium Exchange Rate Models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H H</dc:creator>
  <cp:lastModifiedBy>H H</cp:lastModifiedBy>
  <cp:revision>26</cp:revision>
  <dcterms:created xsi:type="dcterms:W3CDTF">2023-01-08T20:54:47Z</dcterms:created>
  <dcterms:modified xsi:type="dcterms:W3CDTF">2023-03-20T21:15:15Z</dcterms:modified>
</cp:coreProperties>
</file>